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5364163" cy="759618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3" userDrawn="1">
          <p15:clr>
            <a:srgbClr val="A4A3A4"/>
          </p15:clr>
        </p15:guide>
        <p15:guide id="2" pos="6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104" d="100"/>
          <a:sy n="104" d="100"/>
        </p:scale>
        <p:origin x="1456" y="96"/>
      </p:cViewPr>
      <p:guideLst>
        <p:guide orient="horz" pos="2393"/>
        <p:guide pos="6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2312" y="1243173"/>
            <a:ext cx="4559539" cy="2644599"/>
          </a:xfrm>
        </p:spPr>
        <p:txBody>
          <a:bodyPr anchor="b"/>
          <a:lstStyle>
            <a:lvl1pPr algn="ctr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521" y="3989757"/>
            <a:ext cx="4023122" cy="1833987"/>
          </a:xfrm>
        </p:spPr>
        <p:txBody>
          <a:bodyPr/>
          <a:lstStyle>
            <a:lvl1pPr marL="0" indent="0" algn="ctr">
              <a:buNone/>
              <a:defRPr sz="1408"/>
            </a:lvl1pPr>
            <a:lvl2pPr marL="268194" indent="0" algn="ctr">
              <a:buNone/>
              <a:defRPr sz="1173"/>
            </a:lvl2pPr>
            <a:lvl3pPr marL="536387" indent="0" algn="ctr">
              <a:buNone/>
              <a:defRPr sz="1056"/>
            </a:lvl3pPr>
            <a:lvl4pPr marL="804581" indent="0" algn="ctr">
              <a:buNone/>
              <a:defRPr sz="939"/>
            </a:lvl4pPr>
            <a:lvl5pPr marL="1072774" indent="0" algn="ctr">
              <a:buNone/>
              <a:defRPr sz="939"/>
            </a:lvl5pPr>
            <a:lvl6pPr marL="1340968" indent="0" algn="ctr">
              <a:buNone/>
              <a:defRPr sz="939"/>
            </a:lvl6pPr>
            <a:lvl7pPr marL="1609161" indent="0" algn="ctr">
              <a:buNone/>
              <a:defRPr sz="939"/>
            </a:lvl7pPr>
            <a:lvl8pPr marL="1877355" indent="0" algn="ctr">
              <a:buNone/>
              <a:defRPr sz="939"/>
            </a:lvl8pPr>
            <a:lvl9pPr marL="2145548" indent="0" algn="ctr">
              <a:buNone/>
              <a:defRPr sz="93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4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7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992" y="1893774"/>
            <a:ext cx="4626591" cy="3159803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992" y="5083469"/>
            <a:ext cx="4626591" cy="1661666"/>
          </a:xfrm>
        </p:spPr>
        <p:txBody>
          <a:bodyPr/>
          <a:lstStyle>
            <a:lvl1pPr marL="0" indent="0">
              <a:buNone/>
              <a:defRPr sz="1408">
                <a:solidFill>
                  <a:schemeClr val="tx1"/>
                </a:solidFill>
              </a:defRPr>
            </a:lvl1pPr>
            <a:lvl2pPr marL="268194" indent="0">
              <a:buNone/>
              <a:defRPr sz="1173">
                <a:solidFill>
                  <a:schemeClr val="tx1">
                    <a:tint val="75000"/>
                  </a:schemeClr>
                </a:solidFill>
              </a:defRPr>
            </a:lvl2pPr>
            <a:lvl3pPr marL="536387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3pPr>
            <a:lvl4pPr marL="804581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4pPr>
            <a:lvl5pPr marL="1072774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5pPr>
            <a:lvl6pPr marL="1340968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6pPr>
            <a:lvl7pPr marL="1609161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7pPr>
            <a:lvl8pPr marL="1877355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8pPr>
            <a:lvl9pPr marL="2145548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61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786" y="2022133"/>
            <a:ext cx="2279769" cy="4819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5608" y="2022133"/>
            <a:ext cx="2279769" cy="4819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3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85" y="404428"/>
            <a:ext cx="4626591" cy="1468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485" y="1862122"/>
            <a:ext cx="2269292" cy="912597"/>
          </a:xfrm>
        </p:spPr>
        <p:txBody>
          <a:bodyPr anchor="b"/>
          <a:lstStyle>
            <a:lvl1pPr marL="0" indent="0">
              <a:buNone/>
              <a:defRPr sz="1408" b="1"/>
            </a:lvl1pPr>
            <a:lvl2pPr marL="268194" indent="0">
              <a:buNone/>
              <a:defRPr sz="1173" b="1"/>
            </a:lvl2pPr>
            <a:lvl3pPr marL="536387" indent="0">
              <a:buNone/>
              <a:defRPr sz="1056" b="1"/>
            </a:lvl3pPr>
            <a:lvl4pPr marL="804581" indent="0">
              <a:buNone/>
              <a:defRPr sz="939" b="1"/>
            </a:lvl4pPr>
            <a:lvl5pPr marL="1072774" indent="0">
              <a:buNone/>
              <a:defRPr sz="939" b="1"/>
            </a:lvl5pPr>
            <a:lvl6pPr marL="1340968" indent="0">
              <a:buNone/>
              <a:defRPr sz="939" b="1"/>
            </a:lvl6pPr>
            <a:lvl7pPr marL="1609161" indent="0">
              <a:buNone/>
              <a:defRPr sz="939" b="1"/>
            </a:lvl7pPr>
            <a:lvl8pPr marL="1877355" indent="0">
              <a:buNone/>
              <a:defRPr sz="939" b="1"/>
            </a:lvl8pPr>
            <a:lvl9pPr marL="2145548" indent="0">
              <a:buNone/>
              <a:defRPr sz="93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485" y="2774719"/>
            <a:ext cx="2269292" cy="4081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15608" y="1862122"/>
            <a:ext cx="2280468" cy="912597"/>
          </a:xfrm>
        </p:spPr>
        <p:txBody>
          <a:bodyPr anchor="b"/>
          <a:lstStyle>
            <a:lvl1pPr marL="0" indent="0">
              <a:buNone/>
              <a:defRPr sz="1408" b="1"/>
            </a:lvl1pPr>
            <a:lvl2pPr marL="268194" indent="0">
              <a:buNone/>
              <a:defRPr sz="1173" b="1"/>
            </a:lvl2pPr>
            <a:lvl3pPr marL="536387" indent="0">
              <a:buNone/>
              <a:defRPr sz="1056" b="1"/>
            </a:lvl3pPr>
            <a:lvl4pPr marL="804581" indent="0">
              <a:buNone/>
              <a:defRPr sz="939" b="1"/>
            </a:lvl4pPr>
            <a:lvl5pPr marL="1072774" indent="0">
              <a:buNone/>
              <a:defRPr sz="939" b="1"/>
            </a:lvl5pPr>
            <a:lvl6pPr marL="1340968" indent="0">
              <a:buNone/>
              <a:defRPr sz="939" b="1"/>
            </a:lvl6pPr>
            <a:lvl7pPr marL="1609161" indent="0">
              <a:buNone/>
              <a:defRPr sz="939" b="1"/>
            </a:lvl7pPr>
            <a:lvl8pPr marL="1877355" indent="0">
              <a:buNone/>
              <a:defRPr sz="939" b="1"/>
            </a:lvl8pPr>
            <a:lvl9pPr marL="2145548" indent="0">
              <a:buNone/>
              <a:defRPr sz="93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15608" y="2774719"/>
            <a:ext cx="2280468" cy="4081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6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72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45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85" y="506412"/>
            <a:ext cx="1730082" cy="1772444"/>
          </a:xfrm>
        </p:spPr>
        <p:txBody>
          <a:bodyPr anchor="b"/>
          <a:lstStyle>
            <a:lvl1pPr>
              <a:defRPr sz="187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0468" y="1093712"/>
            <a:ext cx="2715608" cy="5398217"/>
          </a:xfrm>
        </p:spPr>
        <p:txBody>
          <a:bodyPr/>
          <a:lstStyle>
            <a:lvl1pPr>
              <a:defRPr sz="1877"/>
            </a:lvl1pPr>
            <a:lvl2pPr>
              <a:defRPr sz="1642"/>
            </a:lvl2pPr>
            <a:lvl3pPr>
              <a:defRPr sz="1408"/>
            </a:lvl3pPr>
            <a:lvl4pPr>
              <a:defRPr sz="1173"/>
            </a:lvl4pPr>
            <a:lvl5pPr>
              <a:defRPr sz="1173"/>
            </a:lvl5pPr>
            <a:lvl6pPr>
              <a:defRPr sz="1173"/>
            </a:lvl6pPr>
            <a:lvl7pPr>
              <a:defRPr sz="1173"/>
            </a:lvl7pPr>
            <a:lvl8pPr>
              <a:defRPr sz="1173"/>
            </a:lvl8pPr>
            <a:lvl9pPr>
              <a:defRPr sz="11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9485" y="2278857"/>
            <a:ext cx="1730082" cy="4221863"/>
          </a:xfrm>
        </p:spPr>
        <p:txBody>
          <a:bodyPr/>
          <a:lstStyle>
            <a:lvl1pPr marL="0" indent="0">
              <a:buNone/>
              <a:defRPr sz="939"/>
            </a:lvl1pPr>
            <a:lvl2pPr marL="268194" indent="0">
              <a:buNone/>
              <a:defRPr sz="821"/>
            </a:lvl2pPr>
            <a:lvl3pPr marL="536387" indent="0">
              <a:buNone/>
              <a:defRPr sz="704"/>
            </a:lvl3pPr>
            <a:lvl4pPr marL="804581" indent="0">
              <a:buNone/>
              <a:defRPr sz="587"/>
            </a:lvl4pPr>
            <a:lvl5pPr marL="1072774" indent="0">
              <a:buNone/>
              <a:defRPr sz="587"/>
            </a:lvl5pPr>
            <a:lvl6pPr marL="1340968" indent="0">
              <a:buNone/>
              <a:defRPr sz="587"/>
            </a:lvl6pPr>
            <a:lvl7pPr marL="1609161" indent="0">
              <a:buNone/>
              <a:defRPr sz="587"/>
            </a:lvl7pPr>
            <a:lvl8pPr marL="1877355" indent="0">
              <a:buNone/>
              <a:defRPr sz="587"/>
            </a:lvl8pPr>
            <a:lvl9pPr marL="2145548" indent="0">
              <a:buNone/>
              <a:defRPr sz="5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123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85" y="506412"/>
            <a:ext cx="1730082" cy="1772444"/>
          </a:xfrm>
        </p:spPr>
        <p:txBody>
          <a:bodyPr anchor="b"/>
          <a:lstStyle>
            <a:lvl1pPr>
              <a:defRPr sz="187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0468" y="1093712"/>
            <a:ext cx="2715608" cy="5398217"/>
          </a:xfrm>
        </p:spPr>
        <p:txBody>
          <a:bodyPr anchor="t"/>
          <a:lstStyle>
            <a:lvl1pPr marL="0" indent="0">
              <a:buNone/>
              <a:defRPr sz="1877"/>
            </a:lvl1pPr>
            <a:lvl2pPr marL="268194" indent="0">
              <a:buNone/>
              <a:defRPr sz="1642"/>
            </a:lvl2pPr>
            <a:lvl3pPr marL="536387" indent="0">
              <a:buNone/>
              <a:defRPr sz="1408"/>
            </a:lvl3pPr>
            <a:lvl4pPr marL="804581" indent="0">
              <a:buNone/>
              <a:defRPr sz="1173"/>
            </a:lvl4pPr>
            <a:lvl5pPr marL="1072774" indent="0">
              <a:buNone/>
              <a:defRPr sz="1173"/>
            </a:lvl5pPr>
            <a:lvl6pPr marL="1340968" indent="0">
              <a:buNone/>
              <a:defRPr sz="1173"/>
            </a:lvl6pPr>
            <a:lvl7pPr marL="1609161" indent="0">
              <a:buNone/>
              <a:defRPr sz="1173"/>
            </a:lvl7pPr>
            <a:lvl8pPr marL="1877355" indent="0">
              <a:buNone/>
              <a:defRPr sz="1173"/>
            </a:lvl8pPr>
            <a:lvl9pPr marL="2145548" indent="0">
              <a:buNone/>
              <a:defRPr sz="117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9485" y="2278857"/>
            <a:ext cx="1730082" cy="4221863"/>
          </a:xfrm>
        </p:spPr>
        <p:txBody>
          <a:bodyPr/>
          <a:lstStyle>
            <a:lvl1pPr marL="0" indent="0">
              <a:buNone/>
              <a:defRPr sz="939"/>
            </a:lvl1pPr>
            <a:lvl2pPr marL="268194" indent="0">
              <a:buNone/>
              <a:defRPr sz="821"/>
            </a:lvl2pPr>
            <a:lvl3pPr marL="536387" indent="0">
              <a:buNone/>
              <a:defRPr sz="704"/>
            </a:lvl3pPr>
            <a:lvl4pPr marL="804581" indent="0">
              <a:buNone/>
              <a:defRPr sz="587"/>
            </a:lvl4pPr>
            <a:lvl5pPr marL="1072774" indent="0">
              <a:buNone/>
              <a:defRPr sz="587"/>
            </a:lvl5pPr>
            <a:lvl6pPr marL="1340968" indent="0">
              <a:buNone/>
              <a:defRPr sz="587"/>
            </a:lvl6pPr>
            <a:lvl7pPr marL="1609161" indent="0">
              <a:buNone/>
              <a:defRPr sz="587"/>
            </a:lvl7pPr>
            <a:lvl8pPr marL="1877355" indent="0">
              <a:buNone/>
              <a:defRPr sz="587"/>
            </a:lvl8pPr>
            <a:lvl9pPr marL="2145548" indent="0">
              <a:buNone/>
              <a:defRPr sz="5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14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44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38729" y="404427"/>
            <a:ext cx="1156648" cy="64374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786" y="404427"/>
            <a:ext cx="3402891" cy="64374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235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786" y="404428"/>
            <a:ext cx="4626591" cy="1468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786" y="2022133"/>
            <a:ext cx="4626591" cy="4819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786" y="7040542"/>
            <a:ext cx="1206937" cy="404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6879" y="7040542"/>
            <a:ext cx="1810405" cy="404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88440" y="7040542"/>
            <a:ext cx="1206937" cy="404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50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36387" rtl="0" eaLnBrk="1" latinLnBrk="0" hangingPunct="1">
        <a:lnSpc>
          <a:spcPct val="90000"/>
        </a:lnSpc>
        <a:spcBef>
          <a:spcPct val="0"/>
        </a:spcBef>
        <a:buNone/>
        <a:defRPr sz="25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097" indent="-134097" algn="l" defTabSz="536387" rtl="0" eaLnBrk="1" latinLnBrk="0" hangingPunct="1">
        <a:lnSpc>
          <a:spcPct val="90000"/>
        </a:lnSpc>
        <a:spcBef>
          <a:spcPts val="587"/>
        </a:spcBef>
        <a:buFont typeface="Arial" panose="020B0604020202020204" pitchFamily="34" charset="0"/>
        <a:buChar char="•"/>
        <a:defRPr sz="1642" kern="1200">
          <a:solidFill>
            <a:schemeClr val="tx1"/>
          </a:solidFill>
          <a:latin typeface="+mn-lt"/>
          <a:ea typeface="+mn-ea"/>
          <a:cs typeface="+mn-cs"/>
        </a:defRPr>
      </a:lvl1pPr>
      <a:lvl2pPr marL="402290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2pPr>
      <a:lvl3pPr marL="670484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173" kern="1200">
          <a:solidFill>
            <a:schemeClr val="tx1"/>
          </a:solidFill>
          <a:latin typeface="+mn-lt"/>
          <a:ea typeface="+mn-ea"/>
          <a:cs typeface="+mn-cs"/>
        </a:defRPr>
      </a:lvl3pPr>
      <a:lvl4pPr marL="938677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4pPr>
      <a:lvl5pPr marL="1206871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5pPr>
      <a:lvl6pPr marL="1475064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6pPr>
      <a:lvl7pPr marL="1743258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7pPr>
      <a:lvl8pPr marL="2011451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8pPr>
      <a:lvl9pPr marL="2279645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1pPr>
      <a:lvl2pPr marL="268194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2pPr>
      <a:lvl3pPr marL="536387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3pPr>
      <a:lvl4pPr marL="804581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4pPr>
      <a:lvl5pPr marL="1072774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5pPr>
      <a:lvl6pPr marL="1340968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6pPr>
      <a:lvl7pPr marL="1609161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7pPr>
      <a:lvl8pPr marL="1877355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8pPr>
      <a:lvl9pPr marL="2145548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9F5071-2B90-4250-92B8-54A6AFF01C0A}"/>
              </a:ext>
            </a:extLst>
          </p:cNvPr>
          <p:cNvSpPr/>
          <p:nvPr/>
        </p:nvSpPr>
        <p:spPr>
          <a:xfrm>
            <a:off x="0" y="0"/>
            <a:ext cx="1087877" cy="7596188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3BAD85-4291-477F-AFD5-B2071CC08956}"/>
              </a:ext>
            </a:extLst>
          </p:cNvPr>
          <p:cNvSpPr/>
          <p:nvPr/>
        </p:nvSpPr>
        <p:spPr>
          <a:xfrm>
            <a:off x="-2" y="214961"/>
            <a:ext cx="1081105" cy="70173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BR</a:t>
            </a:r>
          </a:p>
          <a:p>
            <a:pPr algn="ctr"/>
            <a:r>
              <a:rPr lang="en-US" sz="5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E</a:t>
            </a:r>
          </a:p>
          <a:p>
            <a:pPr algn="ctr"/>
            <a:r>
              <a:rPr lang="en-US" sz="5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AK</a:t>
            </a:r>
          </a:p>
          <a:p>
            <a:pPr algn="ctr"/>
            <a:r>
              <a:rPr lang="en-US" sz="5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F</a:t>
            </a:r>
          </a:p>
          <a:p>
            <a:pPr algn="ctr"/>
            <a:r>
              <a:rPr lang="en-US" sz="5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A</a:t>
            </a:r>
          </a:p>
          <a:p>
            <a:pPr algn="ctr"/>
            <a:r>
              <a:rPr lang="en-US" sz="5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S</a:t>
            </a:r>
          </a:p>
          <a:p>
            <a:pPr algn="ctr"/>
            <a:r>
              <a:rPr lang="en-US" sz="5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T</a:t>
            </a:r>
          </a:p>
        </p:txBody>
      </p:sp>
      <p:pic>
        <p:nvPicPr>
          <p:cNvPr id="8" name="Graphic 7" descr="Footprints">
            <a:extLst>
              <a:ext uri="{FF2B5EF4-FFF2-40B4-BE49-F238E27FC236}">
                <a16:creationId xmlns:a16="http://schemas.microsoft.com/office/drawing/2014/main" id="{6C83F664-FF77-4751-A8AC-D20722E09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25928" y="70537"/>
            <a:ext cx="368285" cy="3682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3244CF-03C6-4E19-8275-86571FEDF40D}"/>
              </a:ext>
            </a:extLst>
          </p:cNvPr>
          <p:cNvSpPr txBox="1"/>
          <p:nvPr/>
        </p:nvSpPr>
        <p:spPr>
          <a:xfrm>
            <a:off x="1743042" y="0"/>
            <a:ext cx="3128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Monotype Corsiva" panose="03010101010201010101" pitchFamily="66" charset="0"/>
                <a:ea typeface="Times New Roman" panose="02020603050405020304" pitchFamily="18" charset="0"/>
                <a:cs typeface="Cavolini" panose="03000502040302020204" pitchFamily="66" charset="0"/>
              </a:rPr>
              <a:t>Footprints Café Bistro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2900AD-7D8C-4BF7-B9CE-136471740585}"/>
              </a:ext>
            </a:extLst>
          </p:cNvPr>
          <p:cNvSpPr/>
          <p:nvPr/>
        </p:nvSpPr>
        <p:spPr>
          <a:xfrm>
            <a:off x="1421388" y="6971978"/>
            <a:ext cx="2933600" cy="486385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Dietary Requirements?  No Problem!  Our staff are allergen aware and can advise if you need any help.  Allergens are on site.  We also offer gluten free options!</a:t>
            </a:r>
          </a:p>
        </p:txBody>
      </p:sp>
      <p:pic>
        <p:nvPicPr>
          <p:cNvPr id="24" name="Picture 23" descr="Home | Singleton Environment Centre">
            <a:extLst>
              <a:ext uri="{FF2B5EF4-FFF2-40B4-BE49-F238E27FC236}">
                <a16:creationId xmlns:a16="http://schemas.microsoft.com/office/drawing/2014/main" id="{B729B74B-4458-48FD-9183-E6D8E4DD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145" y="7220536"/>
            <a:ext cx="472953" cy="25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F415EB5-1DBE-40A8-894A-A80DE6C3D8E0}"/>
              </a:ext>
            </a:extLst>
          </p:cNvPr>
          <p:cNvSpPr/>
          <p:nvPr/>
        </p:nvSpPr>
        <p:spPr>
          <a:xfrm>
            <a:off x="1243375" y="593757"/>
            <a:ext cx="3994150" cy="8159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tIns="72000" anchor="t" anchorCtr="0">
            <a:noAutofit/>
          </a:bodyPr>
          <a:lstStyle/>
          <a:p>
            <a:pPr algn="ctr">
              <a:spcBef>
                <a:spcPts val="600"/>
              </a:spcBef>
              <a:spcAft>
                <a:spcPts val="1000"/>
              </a:spcAft>
            </a:pPr>
            <a:r>
              <a:rPr lang="en-GB" sz="1200" dirty="0"/>
              <a:t>Served </a:t>
            </a:r>
            <a:r>
              <a:rPr lang="en-GB" sz="1300" b="1" dirty="0"/>
              <a:t>09:30–11:30</a:t>
            </a:r>
            <a:r>
              <a:rPr lang="en-GB" sz="1200" dirty="0"/>
              <a:t> </a:t>
            </a:r>
            <a:r>
              <a:rPr lang="en-GB" sz="1200" b="1" dirty="0"/>
              <a:t> (Monday to Saturday)</a:t>
            </a:r>
          </a:p>
          <a:p>
            <a:pPr algn="ctr"/>
            <a:r>
              <a:rPr lang="en-GB" sz="1200" i="1" dirty="0"/>
              <a:t>Booking is recommended </a:t>
            </a:r>
          </a:p>
          <a:p>
            <a:pPr algn="ctr">
              <a:spcAft>
                <a:spcPts val="1000"/>
              </a:spcAft>
            </a:pPr>
            <a:r>
              <a:rPr lang="en-GB" sz="1200" i="1" dirty="0"/>
              <a:t>For reservations please call </a:t>
            </a:r>
            <a:r>
              <a:rPr lang="en-GB" sz="1300" b="1" i="1" dirty="0"/>
              <a:t>01233 668308</a:t>
            </a:r>
          </a:p>
          <a:p>
            <a:pPr>
              <a:tabLst>
                <a:tab pos="3676650" algn="l"/>
              </a:tabLst>
            </a:pPr>
            <a:r>
              <a:rPr lang="en-GB" sz="1250" b="1" u="sng" dirty="0"/>
              <a:t>Full English Breakfast</a:t>
            </a:r>
            <a:r>
              <a:rPr lang="en-GB" sz="1250" dirty="0"/>
              <a:t> - £8.95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Locally made sausage, smoked backed bacon, free range fried egg, grilled tomato, mushrooms, baked beans &amp; toast.</a:t>
            </a:r>
          </a:p>
          <a:p>
            <a:pPr>
              <a:tabLst>
                <a:tab pos="3676650" algn="l"/>
              </a:tabLst>
            </a:pPr>
            <a:endParaRPr lang="en-GB" sz="1250" dirty="0"/>
          </a:p>
          <a:p>
            <a:pPr>
              <a:tabLst>
                <a:tab pos="3676650" algn="l"/>
              </a:tabLst>
            </a:pPr>
            <a:r>
              <a:rPr lang="en-GB" sz="1250" b="1" u="sng" dirty="0"/>
              <a:t>Veggie Breakfast</a:t>
            </a:r>
            <a:r>
              <a:rPr lang="en-GB" sz="1250" dirty="0"/>
              <a:t> - £8.50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2 free range fried eggs, 2 sausages, mushrooms, beans, grilled tomato &amp; toast.</a:t>
            </a:r>
          </a:p>
          <a:p>
            <a:pPr>
              <a:tabLst>
                <a:tab pos="3676650" algn="l"/>
              </a:tabLst>
            </a:pPr>
            <a:endParaRPr lang="en-GB" sz="1250" dirty="0"/>
          </a:p>
          <a:p>
            <a:pPr>
              <a:tabLst>
                <a:tab pos="3676650" algn="l"/>
              </a:tabLst>
            </a:pPr>
            <a:r>
              <a:rPr lang="en-GB" sz="1250" b="1" u="sng" dirty="0"/>
              <a:t>Vegan Breakfast</a:t>
            </a:r>
            <a:r>
              <a:rPr lang="en-GB" sz="1250" dirty="0"/>
              <a:t> - £7.95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2 sausages, mushrooms, beans, grilled tomato and toast.</a:t>
            </a:r>
          </a:p>
          <a:p>
            <a:pPr>
              <a:tabLst>
                <a:tab pos="3676650" algn="l"/>
              </a:tabLst>
            </a:pPr>
            <a:endParaRPr lang="en-GB" sz="1250" dirty="0"/>
          </a:p>
          <a:p>
            <a:pPr>
              <a:tabLst>
                <a:tab pos="3676650" algn="l"/>
              </a:tabLst>
            </a:pPr>
            <a:r>
              <a:rPr lang="en-GB" sz="1250" b="1" u="sng" dirty="0"/>
              <a:t>Other Options</a:t>
            </a:r>
            <a:endParaRPr lang="en-GB" sz="1250" dirty="0"/>
          </a:p>
          <a:p>
            <a:pPr>
              <a:tabLst>
                <a:tab pos="3676650" algn="l"/>
              </a:tabLst>
            </a:pPr>
            <a:r>
              <a:rPr lang="en-GB" sz="1250" dirty="0"/>
              <a:t>Beans on toast - £4.95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Scramble eggs on toast - £4.95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Fried eggs on toast - £4.95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Toast with butter - £2.50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Toasted teacake - £2.60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Fried Egg Baguette - £4.95 / Fried Egg Sandwich - £4.75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Sausage Baguette - £5.50 / Sausage Sandwich - £4.95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Bacon Baguette - £5.50 / Bacon Sandwich - £4.95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Quorn Sausage - £5.50 / Quorn Sandwich - £4.95</a:t>
            </a:r>
          </a:p>
          <a:p>
            <a:pPr>
              <a:tabLst>
                <a:tab pos="3676650" algn="l"/>
              </a:tabLst>
            </a:pPr>
            <a:endParaRPr lang="en-GB" sz="1250" dirty="0"/>
          </a:p>
          <a:p>
            <a:pPr>
              <a:tabLst>
                <a:tab pos="3676650" algn="l"/>
              </a:tabLst>
            </a:pPr>
            <a:r>
              <a:rPr lang="en-GB" sz="1250" b="1" u="sng" dirty="0"/>
              <a:t>Extras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Jam or Marmalade - £0.60; Sausage - £1.60; Bacon - £1.40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Egg - £1.20; Beans - £1.00; Mushrooms - £1.00; </a:t>
            </a:r>
          </a:p>
          <a:p>
            <a:pPr>
              <a:tabLst>
                <a:tab pos="3676650" algn="l"/>
              </a:tabLst>
            </a:pPr>
            <a:r>
              <a:rPr lang="en-GB" sz="1250" dirty="0"/>
              <a:t>Tomato - £1.00; Butter portions - £0.15</a:t>
            </a:r>
          </a:p>
          <a:p>
            <a:pPr>
              <a:tabLst>
                <a:tab pos="3676650" algn="l"/>
              </a:tabLst>
            </a:pPr>
            <a:endParaRPr lang="en-GB" sz="1300" b="1" u="sng" dirty="0"/>
          </a:p>
        </p:txBody>
      </p:sp>
    </p:spTree>
    <p:extLst>
      <p:ext uri="{BB962C8B-B14F-4D97-AF65-F5344CB8AC3E}">
        <p14:creationId xmlns:p14="http://schemas.microsoft.com/office/powerpoint/2010/main" val="2508065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9F5071-2B90-4250-92B8-54A6AFF01C0A}"/>
              </a:ext>
            </a:extLst>
          </p:cNvPr>
          <p:cNvSpPr/>
          <p:nvPr/>
        </p:nvSpPr>
        <p:spPr>
          <a:xfrm>
            <a:off x="1" y="0"/>
            <a:ext cx="1098550" cy="7596188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3BAD85-4291-477F-AFD5-B2071CC08956}"/>
              </a:ext>
            </a:extLst>
          </p:cNvPr>
          <p:cNvSpPr/>
          <p:nvPr/>
        </p:nvSpPr>
        <p:spPr>
          <a:xfrm>
            <a:off x="-1" y="691617"/>
            <a:ext cx="1098552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D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R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I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N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K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CF61AD-2CA1-46C6-B83F-3208E133AC8B}"/>
              </a:ext>
            </a:extLst>
          </p:cNvPr>
          <p:cNvSpPr/>
          <p:nvPr/>
        </p:nvSpPr>
        <p:spPr>
          <a:xfrm>
            <a:off x="1215106" y="618865"/>
            <a:ext cx="4248597" cy="6816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1200" b="1" dirty="0"/>
              <a:t>Hot Drinks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Regular	Large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Espresso – Single or Double …………………………………………..	£2.05 	£2.40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Americano ………………………………………….………………………….	£2.45 	£2.75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Cappuccino ……………………………………………………………………	£2.80 	£3.15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Latte ………………………………………………………………………………	£2.95	£3.25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Flat White …………………………………………………………………......	£2.85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Mocha …………………………………………………………………………..	£3.25 	£3.85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Hot Chocolate ……………………………………………………………….	£3.25 	£3.85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Tea – English (plus Decaf) ……..……………………………………….	£1.95 	£2.10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Earl Grey or Herbal Tea ………………………………………………….	£2.10	£2.25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Syrups – Hazelnut, Vanilla, Caramel ………………………………..	£0.60 per shot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Oat or Soya Milk……………………………………………………………..	£0.50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endParaRPr lang="en-GB" sz="9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179388">
              <a:lnSpc>
                <a:spcPct val="130000"/>
              </a:lnSpc>
              <a:spcAft>
                <a:spcPts val="300"/>
              </a:spcAft>
              <a:tabLst>
                <a:tab pos="2781300" algn="l"/>
                <a:tab pos="3409950" algn="l"/>
              </a:tabLst>
            </a:pPr>
            <a:r>
              <a:rPr lang="en-GB" sz="1200" b="1" dirty="0">
                <a:latin typeface="Calibri" panose="020F0502020204030204" pitchFamily="34" charset="0"/>
                <a:cs typeface="Times New Roman" panose="02020603050405020304" pitchFamily="18" charset="0"/>
              </a:rPr>
              <a:t>Soft Drinks &amp; Juices</a:t>
            </a:r>
            <a:r>
              <a:rPr lang="en-GB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b="1" dirty="0">
                <a:latin typeface="Calibri" panose="020F0502020204030204" pitchFamily="34" charset="0"/>
                <a:cs typeface="Times New Roman" panose="02020603050405020304" pitchFamily="18" charset="0"/>
              </a:rPr>
              <a:t>Regular	Large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Still or Sparkling Mineral Water .. ………………………………….	£1.95	£3.75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Gently Sparkling Elderflower…………………………………………..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Children’s Squash…………………………………………………………..	£0.85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Coke, Diet Coke, Sprite, Fanta ……………………………………….	£1.90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Biddenden Apple Juice ………………………………………………….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Biddenden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 Sparkling Apple Juice……………………………………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Biddenden Pear Juice ……………………………………………………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Orange Cold Pressed Juice (plus Apple &amp; Mango) ……......	£2.85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Botanical Ginger Beer ……………………………………………………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Cloudy Lemonade ……………………………………………………..….	£2.85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Sparkling Rhubarb …………………………………………………………	£2.60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endParaRPr lang="en-GB" sz="9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179388">
              <a:lnSpc>
                <a:spcPct val="130000"/>
              </a:lnSpc>
              <a:spcAft>
                <a:spcPts val="300"/>
              </a:spcAft>
              <a:tabLst>
                <a:tab pos="2781300" algn="l"/>
                <a:tab pos="3409950" algn="l"/>
              </a:tabLst>
            </a:pPr>
            <a:r>
              <a:rPr lang="en-GB" sz="1200" b="1" dirty="0"/>
              <a:t>Alcoholic Drinks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Regular	Large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House Wine – Red / White / Rose – Bottle ……………………	£16.95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House Wine – 125ml / 250ml ……………………………….……	£4.75	£6.50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Peroni (330ml 5.0%) / Stella (330ml 4.6%) …………………….	£3.75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Biddenden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 Medium Cider (8.4%) 330ml …………….………..	£3.95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Thatchers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 Cider (4.8%) 440ml …………..…………..……………..	£3.75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Spitfire (4.5%) / Bishop’s Finger (5.4%) 500ml .…………….	£3.95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Guinness (4.1%) 440ml ….…………………………………...……….	£3.75</a:t>
            </a:r>
          </a:p>
          <a:p>
            <a:pPr>
              <a:lnSpc>
                <a:spcPct val="130000"/>
              </a:lnSpc>
              <a:tabLst>
                <a:tab pos="2962275" algn="l"/>
                <a:tab pos="3590925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Zero % Peroni ……………………………………………………………….       £3.50 </a:t>
            </a:r>
          </a:p>
        </p:txBody>
      </p:sp>
      <p:pic>
        <p:nvPicPr>
          <p:cNvPr id="38" name="Picture 37" descr="Home | Singleton Environment Centre">
            <a:extLst>
              <a:ext uri="{FF2B5EF4-FFF2-40B4-BE49-F238E27FC236}">
                <a16:creationId xmlns:a16="http://schemas.microsoft.com/office/drawing/2014/main" id="{A930AA0A-C462-4FE5-9BCA-CBD5BEA1C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047" y="7231864"/>
            <a:ext cx="472953" cy="25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105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1187</TotalTime>
  <Words>566</Words>
  <Application>Microsoft Office PowerPoint</Application>
  <PresentationFormat>Custom</PresentationFormat>
  <Paragraphs>77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Rounded MT Bold</vt:lpstr>
      <vt:lpstr>Calibri</vt:lpstr>
      <vt:lpstr>Calibri Light</vt:lpstr>
      <vt:lpstr>Monotype Corsiva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</dc:creator>
  <cp:lastModifiedBy>SingletonEnvironmentCentre@outlook.com</cp:lastModifiedBy>
  <cp:revision>21</cp:revision>
  <cp:lastPrinted>2023-12-06T09:00:06Z</cp:lastPrinted>
  <dcterms:created xsi:type="dcterms:W3CDTF">2022-04-08T06:37:33Z</dcterms:created>
  <dcterms:modified xsi:type="dcterms:W3CDTF">2023-12-06T09:01:09Z</dcterms:modified>
</cp:coreProperties>
</file>