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9601200" cy="12801600" type="A3"/>
  <p:notesSz cx="9926638" cy="143525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24" userDrawn="1">
          <p15:clr>
            <a:srgbClr val="A4A3A4"/>
          </p15:clr>
        </p15:guide>
        <p15:guide id="2" pos="25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B351"/>
    <a:srgbClr val="7CC171"/>
    <a:srgbClr val="4C9240"/>
    <a:srgbClr val="6195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270" autoAdjust="0"/>
    <p:restoredTop sz="94660"/>
  </p:normalViewPr>
  <p:slideViewPr>
    <p:cSldViewPr snapToObjects="1" showGuides="1">
      <p:cViewPr>
        <p:scale>
          <a:sx n="98" d="100"/>
          <a:sy n="98" d="100"/>
        </p:scale>
        <p:origin x="576" y="-2544"/>
      </p:cViewPr>
      <p:guideLst>
        <p:guide orient="horz" pos="3624"/>
        <p:guide pos="25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625" cy="718433"/>
          </a:xfrm>
          <a:prstGeom prst="rect">
            <a:avLst/>
          </a:prstGeom>
        </p:spPr>
        <p:txBody>
          <a:bodyPr vert="horz" lIns="132714" tIns="66359" rIns="132714" bIns="66359" rtlCol="0"/>
          <a:lstStyle>
            <a:lvl1pPr algn="l">
              <a:defRPr sz="1700"/>
            </a:lvl1pPr>
          </a:lstStyle>
          <a:p>
            <a:endParaRPr lang="en-GB"/>
          </a:p>
        </p:txBody>
      </p:sp>
      <p:sp>
        <p:nvSpPr>
          <p:cNvPr id="3" name="Date Placeholder 2"/>
          <p:cNvSpPr>
            <a:spLocks noGrp="1"/>
          </p:cNvSpPr>
          <p:nvPr>
            <p:ph type="dt" idx="1"/>
          </p:nvPr>
        </p:nvSpPr>
        <p:spPr>
          <a:xfrm>
            <a:off x="5621697" y="0"/>
            <a:ext cx="4302625" cy="718433"/>
          </a:xfrm>
          <a:prstGeom prst="rect">
            <a:avLst/>
          </a:prstGeom>
        </p:spPr>
        <p:txBody>
          <a:bodyPr vert="horz" lIns="132714" tIns="66359" rIns="132714" bIns="66359" rtlCol="0"/>
          <a:lstStyle>
            <a:lvl1pPr algn="r">
              <a:defRPr sz="1700"/>
            </a:lvl1pPr>
          </a:lstStyle>
          <a:p>
            <a:fld id="{D33059B3-8DA5-415E-A3EF-3408ACB86B56}" type="datetimeFigureOut">
              <a:rPr lang="en-GB" smtClean="0"/>
              <a:t>19/12/2023</a:t>
            </a:fld>
            <a:endParaRPr lang="en-GB"/>
          </a:p>
        </p:txBody>
      </p:sp>
      <p:sp>
        <p:nvSpPr>
          <p:cNvPr id="4" name="Slide Image Placeholder 3"/>
          <p:cNvSpPr>
            <a:spLocks noGrp="1" noRot="1" noChangeAspect="1"/>
          </p:cNvSpPr>
          <p:nvPr>
            <p:ph type="sldImg" idx="2"/>
          </p:nvPr>
        </p:nvSpPr>
        <p:spPr>
          <a:xfrm>
            <a:off x="3148013" y="1795463"/>
            <a:ext cx="3630612" cy="4841875"/>
          </a:xfrm>
          <a:prstGeom prst="rect">
            <a:avLst/>
          </a:prstGeom>
          <a:noFill/>
          <a:ln w="12700">
            <a:solidFill>
              <a:prstClr val="black"/>
            </a:solidFill>
          </a:ln>
        </p:spPr>
        <p:txBody>
          <a:bodyPr vert="horz" lIns="132714" tIns="66359" rIns="132714" bIns="66359" rtlCol="0" anchor="ctr"/>
          <a:lstStyle/>
          <a:p>
            <a:endParaRPr lang="en-GB"/>
          </a:p>
        </p:txBody>
      </p:sp>
      <p:sp>
        <p:nvSpPr>
          <p:cNvPr id="5" name="Notes Placeholder 4"/>
          <p:cNvSpPr>
            <a:spLocks noGrp="1"/>
          </p:cNvSpPr>
          <p:nvPr>
            <p:ph type="body" sz="quarter" idx="3"/>
          </p:nvPr>
        </p:nvSpPr>
        <p:spPr>
          <a:xfrm>
            <a:off x="992202" y="6906600"/>
            <a:ext cx="7942238" cy="5651059"/>
          </a:xfrm>
          <a:prstGeom prst="rect">
            <a:avLst/>
          </a:prstGeom>
        </p:spPr>
        <p:txBody>
          <a:bodyPr vert="horz" lIns="132714" tIns="66359" rIns="132714" bIns="663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13634156"/>
            <a:ext cx="4302625" cy="718433"/>
          </a:xfrm>
          <a:prstGeom prst="rect">
            <a:avLst/>
          </a:prstGeom>
        </p:spPr>
        <p:txBody>
          <a:bodyPr vert="horz" lIns="132714" tIns="66359" rIns="132714" bIns="66359" rtlCol="0" anchor="b"/>
          <a:lstStyle>
            <a:lvl1pPr algn="l">
              <a:defRPr sz="1700"/>
            </a:lvl1pPr>
          </a:lstStyle>
          <a:p>
            <a:endParaRPr lang="en-GB"/>
          </a:p>
        </p:txBody>
      </p:sp>
      <p:sp>
        <p:nvSpPr>
          <p:cNvPr id="7" name="Slide Number Placeholder 6"/>
          <p:cNvSpPr>
            <a:spLocks noGrp="1"/>
          </p:cNvSpPr>
          <p:nvPr>
            <p:ph type="sldNum" sz="quarter" idx="5"/>
          </p:nvPr>
        </p:nvSpPr>
        <p:spPr>
          <a:xfrm>
            <a:off x="5621697" y="13634156"/>
            <a:ext cx="4302625" cy="718433"/>
          </a:xfrm>
          <a:prstGeom prst="rect">
            <a:avLst/>
          </a:prstGeom>
        </p:spPr>
        <p:txBody>
          <a:bodyPr vert="horz" lIns="132714" tIns="66359" rIns="132714" bIns="66359" rtlCol="0" anchor="b"/>
          <a:lstStyle>
            <a:lvl1pPr algn="r">
              <a:defRPr sz="1700"/>
            </a:lvl1pPr>
          </a:lstStyle>
          <a:p>
            <a:fld id="{E3CA1749-27CF-4F4A-A717-CD45F1DCA47B}" type="slidenum">
              <a:rPr lang="en-GB" smtClean="0"/>
              <a:t>‹#›</a:t>
            </a:fld>
            <a:endParaRPr lang="en-GB"/>
          </a:p>
        </p:txBody>
      </p:sp>
    </p:spTree>
    <p:extLst>
      <p:ext uri="{BB962C8B-B14F-4D97-AF65-F5344CB8AC3E}">
        <p14:creationId xmlns:p14="http://schemas.microsoft.com/office/powerpoint/2010/main" val="95759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095078"/>
            <a:ext cx="8161020" cy="4456853"/>
          </a:xfrm>
        </p:spPr>
        <p:txBody>
          <a:bodyPr anchor="b"/>
          <a:lstStyle>
            <a:lvl1pPr algn="ctr">
              <a:defRPr sz="6300"/>
            </a:lvl1pPr>
          </a:lstStyle>
          <a:p>
            <a:r>
              <a:rPr lang="en-US"/>
              <a:t>Click to edit Master title style</a:t>
            </a:r>
            <a:endParaRPr lang="en-US" dirty="0"/>
          </a:p>
        </p:txBody>
      </p:sp>
      <p:sp>
        <p:nvSpPr>
          <p:cNvPr id="3" name="Subtitle 2"/>
          <p:cNvSpPr>
            <a:spLocks noGrp="1"/>
          </p:cNvSpPr>
          <p:nvPr>
            <p:ph type="subTitle" idx="1"/>
          </p:nvPr>
        </p:nvSpPr>
        <p:spPr>
          <a:xfrm>
            <a:off x="1200150" y="6723804"/>
            <a:ext cx="7200900" cy="309075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3484178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3330204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en-US"/>
              <a:t>Click to edit Master title style</a:t>
            </a:r>
            <a:endParaRPr lang="en-US" dirty="0"/>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262850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60083" y="3407833"/>
            <a:ext cx="4080510" cy="81224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60608" y="3407833"/>
            <a:ext cx="4080510" cy="81224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3254564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4" name="Content Placeholder 3"/>
          <p:cNvSpPr>
            <a:spLocks noGrp="1"/>
          </p:cNvSpPr>
          <p:nvPr>
            <p:ph sz="half" idx="2"/>
          </p:nvPr>
        </p:nvSpPr>
        <p:spPr>
          <a:xfrm>
            <a:off x="661334" y="4676140"/>
            <a:ext cx="4061757" cy="6877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6" name="Content Placeholder 5"/>
          <p:cNvSpPr>
            <a:spLocks noGrp="1"/>
          </p:cNvSpPr>
          <p:nvPr>
            <p:ph sz="quarter" idx="4"/>
          </p:nvPr>
        </p:nvSpPr>
        <p:spPr>
          <a:xfrm>
            <a:off x="4860608" y="4676140"/>
            <a:ext cx="4081761" cy="6877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2531295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1890304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2814749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en-US"/>
              <a:t>Click to edit Master title style</a:t>
            </a:r>
            <a:endParaRPr lang="en-US" dirty="0"/>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Click to edit Master text styles</a:t>
            </a:r>
          </a:p>
        </p:txBody>
      </p:sp>
      <p:sp>
        <p:nvSpPr>
          <p:cNvPr id="5" name="Date Placeholder 4"/>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3382841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en-US" dirty="0"/>
              <a:t>Click icon to add picture</a:t>
            </a:r>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Click to edit Master text styles</a:t>
            </a:r>
          </a:p>
        </p:txBody>
      </p:sp>
      <p:sp>
        <p:nvSpPr>
          <p:cNvPr id="5" name="Date Placeholder 4"/>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582719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736540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5CD874-630A-412B-8A90-927B3425DF6D}" type="datetimeFigureOut">
              <a:rPr lang="en-GB" smtClean="0"/>
              <a:t>19/12/2023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3B754D2-F1F6-4EDF-B798-F3D64478ACCE}" type="slidenum">
              <a:rPr lang="en-GB" smtClean="0"/>
              <a:t>‹#›</a:t>
            </a:fld>
            <a:endParaRPr lang="en-GB" dirty="0"/>
          </a:p>
        </p:txBody>
      </p:sp>
    </p:spTree>
    <p:extLst>
      <p:ext uri="{BB962C8B-B14F-4D97-AF65-F5344CB8AC3E}">
        <p14:creationId xmlns:p14="http://schemas.microsoft.com/office/powerpoint/2010/main" val="3689141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75000"/>
                  </a:schemeClr>
                </a:solidFill>
              </a:defRPr>
            </a:lvl1pPr>
          </a:lstStyle>
          <a:p>
            <a:fld id="{925CD874-630A-412B-8A90-927B3425DF6D}" type="datetimeFigureOut">
              <a:rPr lang="en-GB" smtClean="0"/>
              <a:t>19/12/2023</a:t>
            </a:fld>
            <a:endParaRPr lang="en-GB" dirty="0"/>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75000"/>
                  </a:schemeClr>
                </a:solidFill>
              </a:defRPr>
            </a:lvl1pPr>
          </a:lstStyle>
          <a:p>
            <a:fld id="{F3B754D2-F1F6-4EDF-B798-F3D64478ACCE}" type="slidenum">
              <a:rPr lang="en-GB" smtClean="0"/>
              <a:t>‹#›</a:t>
            </a:fld>
            <a:endParaRPr lang="en-GB" dirty="0"/>
          </a:p>
        </p:txBody>
      </p:sp>
    </p:spTree>
    <p:extLst>
      <p:ext uri="{BB962C8B-B14F-4D97-AF65-F5344CB8AC3E}">
        <p14:creationId xmlns:p14="http://schemas.microsoft.com/office/powerpoint/2010/main" val="21779861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60120" rtl="0" eaLnBrk="1" latinLnBrk="0" hangingPunct="1">
        <a:lnSpc>
          <a:spcPct val="90000"/>
        </a:lnSpc>
        <a:spcBef>
          <a:spcPct val="0"/>
        </a:spcBef>
        <a:buNone/>
        <a:defRPr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 name="Rectangle 1038">
            <a:extLst>
              <a:ext uri="{FF2B5EF4-FFF2-40B4-BE49-F238E27FC236}">
                <a16:creationId xmlns:a16="http://schemas.microsoft.com/office/drawing/2014/main" id="{7E172848-28F9-4962-9A1E-87DBCF63A596}"/>
              </a:ext>
            </a:extLst>
          </p:cNvPr>
          <p:cNvSpPr/>
          <p:nvPr/>
        </p:nvSpPr>
        <p:spPr>
          <a:xfrm>
            <a:off x="4913452" y="11771639"/>
            <a:ext cx="4278914" cy="648072"/>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solidFill>
                <a:schemeClr val="tx1"/>
              </a:solidFill>
            </a:endParaRPr>
          </a:p>
        </p:txBody>
      </p:sp>
      <p:pic>
        <p:nvPicPr>
          <p:cNvPr id="1028" name="Picture 4" descr="Home | Singleton Environment Centre">
            <a:extLst>
              <a:ext uri="{FF2B5EF4-FFF2-40B4-BE49-F238E27FC236}">
                <a16:creationId xmlns:a16="http://schemas.microsoft.com/office/drawing/2014/main" id="{FE82EA4E-EFB3-45A5-9EC4-D04789DDBD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4075" y="256435"/>
            <a:ext cx="1261592" cy="671757"/>
          </a:xfrm>
          <a:prstGeom prst="rect">
            <a:avLst/>
          </a:prstGeom>
          <a:noFill/>
          <a:extLst>
            <a:ext uri="{909E8E84-426E-40DD-AFC4-6F175D3DCCD1}">
              <a14:hiddenFill xmlns:a14="http://schemas.microsoft.com/office/drawing/2010/main">
                <a:solidFill>
                  <a:srgbClr val="FFFFFF"/>
                </a:solidFill>
              </a14:hiddenFill>
            </a:ext>
          </a:extLst>
        </p:spPr>
      </p:pic>
      <p:pic>
        <p:nvPicPr>
          <p:cNvPr id="9" name="Graphic 8" descr="Footprints">
            <a:extLst>
              <a:ext uri="{FF2B5EF4-FFF2-40B4-BE49-F238E27FC236}">
                <a16:creationId xmlns:a16="http://schemas.microsoft.com/office/drawing/2014/main" id="{ADE3EB30-2E94-40B1-9B91-2BB2F5D133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0200" y="208112"/>
            <a:ext cx="648072" cy="648072"/>
          </a:xfrm>
          <a:prstGeom prst="rect">
            <a:avLst/>
          </a:prstGeom>
        </p:spPr>
      </p:pic>
      <p:sp>
        <p:nvSpPr>
          <p:cNvPr id="13" name="Rectangle 12">
            <a:extLst>
              <a:ext uri="{FF2B5EF4-FFF2-40B4-BE49-F238E27FC236}">
                <a16:creationId xmlns:a16="http://schemas.microsoft.com/office/drawing/2014/main" id="{637C9747-EDFA-4EF6-9FFF-B22C4A27AC7F}"/>
              </a:ext>
            </a:extLst>
          </p:cNvPr>
          <p:cNvSpPr/>
          <p:nvPr/>
        </p:nvSpPr>
        <p:spPr>
          <a:xfrm>
            <a:off x="1768723" y="148878"/>
            <a:ext cx="5727850" cy="923330"/>
          </a:xfrm>
          <a:prstGeom prst="rect">
            <a:avLst/>
          </a:prstGeom>
        </p:spPr>
        <p:txBody>
          <a:bodyPr wrap="none" anchor="t" anchorCtr="0">
            <a:spAutoFit/>
          </a:bodyPr>
          <a:lstStyle/>
          <a:p>
            <a:pPr algn="ctr"/>
            <a:r>
              <a:rPr lang="en-GB" sz="5400" b="1" dirty="0">
                <a:latin typeface="Monotype Corsiva" panose="03010101010201010101" pitchFamily="66" charset="0"/>
                <a:ea typeface="Times New Roman" panose="02020603050405020304" pitchFamily="18" charset="0"/>
                <a:cs typeface="Cavolini" panose="03000502040302020204" pitchFamily="66" charset="0"/>
              </a:rPr>
              <a:t>Footprints Café Bistro</a:t>
            </a:r>
          </a:p>
        </p:txBody>
      </p:sp>
      <p:sp>
        <p:nvSpPr>
          <p:cNvPr id="14" name="Rectangle 13">
            <a:extLst>
              <a:ext uri="{FF2B5EF4-FFF2-40B4-BE49-F238E27FC236}">
                <a16:creationId xmlns:a16="http://schemas.microsoft.com/office/drawing/2014/main" id="{0A35F167-5532-4B02-A120-65390C00C60A}"/>
              </a:ext>
            </a:extLst>
          </p:cNvPr>
          <p:cNvSpPr/>
          <p:nvPr/>
        </p:nvSpPr>
        <p:spPr>
          <a:xfrm>
            <a:off x="408112" y="8633048"/>
            <a:ext cx="8856983" cy="584775"/>
          </a:xfrm>
          <a:prstGeom prst="rect">
            <a:avLst/>
          </a:prstGeom>
          <a:solidFill>
            <a:schemeClr val="accent6">
              <a:lumMod val="20000"/>
              <a:lumOff val="80000"/>
            </a:schemeClr>
          </a:solidFill>
          <a:ln>
            <a:noFill/>
          </a:ln>
        </p:spPr>
        <p:txBody>
          <a:bodyPr wrap="square">
            <a:spAutoFit/>
          </a:bodyPr>
          <a:lstStyle/>
          <a:p>
            <a:pPr algn="ctr"/>
            <a:r>
              <a:rPr lang="en-GB" sz="2000" b="1" dirty="0"/>
              <a:t>VEGAN</a:t>
            </a:r>
            <a:endParaRPr lang="en-GB" b="1" dirty="0"/>
          </a:p>
          <a:p>
            <a:pPr algn="ctr"/>
            <a:r>
              <a:rPr lang="en-GB" sz="1200" dirty="0"/>
              <a:t>Served </a:t>
            </a:r>
            <a:r>
              <a:rPr lang="en-GB" sz="1200" b="1" dirty="0"/>
              <a:t>11:30-14:30</a:t>
            </a:r>
            <a:r>
              <a:rPr lang="en-GB" sz="1200" dirty="0"/>
              <a:t> Monday to Saturday</a:t>
            </a:r>
          </a:p>
        </p:txBody>
      </p:sp>
      <p:sp>
        <p:nvSpPr>
          <p:cNvPr id="22" name="Rectangle 21">
            <a:extLst>
              <a:ext uri="{FF2B5EF4-FFF2-40B4-BE49-F238E27FC236}">
                <a16:creationId xmlns:a16="http://schemas.microsoft.com/office/drawing/2014/main" id="{8C46EEB3-6BE3-4971-A5A2-FB754F892137}"/>
              </a:ext>
            </a:extLst>
          </p:cNvPr>
          <p:cNvSpPr/>
          <p:nvPr/>
        </p:nvSpPr>
        <p:spPr>
          <a:xfrm>
            <a:off x="408112" y="1792288"/>
            <a:ext cx="8856983" cy="567679"/>
          </a:xfrm>
          <a:prstGeom prst="rect">
            <a:avLst/>
          </a:prstGeom>
          <a:solidFill>
            <a:schemeClr val="accent6">
              <a:lumMod val="20000"/>
              <a:lumOff val="80000"/>
            </a:schemeClr>
          </a:solidFill>
          <a:ln>
            <a:noFill/>
          </a:ln>
        </p:spPr>
        <p:txBody>
          <a:bodyPr wrap="none">
            <a:noAutofit/>
          </a:bodyPr>
          <a:lstStyle/>
          <a:p>
            <a:pPr algn="ctr"/>
            <a:r>
              <a:rPr lang="en-GB" sz="2000" b="1" dirty="0"/>
              <a:t>LUNCH</a:t>
            </a:r>
            <a:r>
              <a:rPr lang="en-GB" b="1" dirty="0"/>
              <a:t> - </a:t>
            </a:r>
            <a:r>
              <a:rPr lang="en-GB" sz="1200" dirty="0"/>
              <a:t>Served </a:t>
            </a:r>
            <a:r>
              <a:rPr lang="en-GB" sz="1200" b="1" dirty="0"/>
              <a:t>11:30–14:30</a:t>
            </a:r>
            <a:r>
              <a:rPr lang="en-GB" sz="1200" dirty="0"/>
              <a:t> Monday to Saturday </a:t>
            </a:r>
          </a:p>
          <a:p>
            <a:pPr algn="ctr"/>
            <a:r>
              <a:rPr lang="en-GB" sz="1200" dirty="0"/>
              <a:t>All our food is freshly prepared so there may be a wait during busy times.</a:t>
            </a:r>
          </a:p>
        </p:txBody>
      </p:sp>
      <p:sp>
        <p:nvSpPr>
          <p:cNvPr id="23" name="TextBox 22">
            <a:extLst>
              <a:ext uri="{FF2B5EF4-FFF2-40B4-BE49-F238E27FC236}">
                <a16:creationId xmlns:a16="http://schemas.microsoft.com/office/drawing/2014/main" id="{B6C35C7A-0318-4DEE-98A9-1FCA484BD021}"/>
              </a:ext>
            </a:extLst>
          </p:cNvPr>
          <p:cNvSpPr txBox="1"/>
          <p:nvPr/>
        </p:nvSpPr>
        <p:spPr>
          <a:xfrm>
            <a:off x="408112" y="2373570"/>
            <a:ext cx="4176464" cy="6632585"/>
          </a:xfrm>
          <a:prstGeom prst="rect">
            <a:avLst/>
          </a:prstGeom>
          <a:noFill/>
        </p:spPr>
        <p:txBody>
          <a:bodyPr wrap="square" rtlCol="0">
            <a:spAutoFit/>
          </a:bodyPr>
          <a:lstStyle/>
          <a:p>
            <a:pPr>
              <a:tabLst>
                <a:tab pos="3671888" algn="l"/>
              </a:tabLst>
            </a:pPr>
            <a:r>
              <a:rPr lang="en-GB" sz="1300" b="1" dirty="0"/>
              <a:t>Panini &amp; Baguettes</a:t>
            </a:r>
          </a:p>
          <a:p>
            <a:pPr>
              <a:spcAft>
                <a:spcPts val="600"/>
              </a:spcAft>
              <a:tabLst>
                <a:tab pos="3671888" algn="l"/>
              </a:tabLst>
            </a:pPr>
            <a:r>
              <a:rPr lang="en-GB" sz="900" i="1" dirty="0"/>
              <a:t>All served with a dressed side salad (dressing contains mustard)</a:t>
            </a:r>
          </a:p>
          <a:p>
            <a:pPr>
              <a:tabLst>
                <a:tab pos="3584575" algn="l"/>
              </a:tabLst>
            </a:pPr>
            <a:r>
              <a:rPr lang="en-GB" sz="1000" b="1" dirty="0"/>
              <a:t>Roasted Vegetable </a:t>
            </a:r>
            <a:r>
              <a:rPr lang="en-GB" sz="1000" dirty="0"/>
              <a:t>…………………………………………………………………..........</a:t>
            </a:r>
            <a:r>
              <a:rPr lang="en-GB" sz="1000" b="1" dirty="0"/>
              <a:t>	£8.50</a:t>
            </a:r>
            <a:endParaRPr lang="en-GB" sz="1000" dirty="0"/>
          </a:p>
          <a:p>
            <a:pPr>
              <a:tabLst>
                <a:tab pos="3584575" algn="l"/>
              </a:tabLst>
            </a:pPr>
            <a:r>
              <a:rPr lang="en-GB" sz="900" dirty="0"/>
              <a:t>Seasonal roasted vegetables with your choice of mature cheddar, </a:t>
            </a:r>
          </a:p>
          <a:p>
            <a:pPr>
              <a:tabLst>
                <a:tab pos="3584575" algn="l"/>
              </a:tabLst>
            </a:pPr>
            <a:r>
              <a:rPr lang="en-GB" sz="900" dirty="0"/>
              <a:t>Kentish blue or goats’ cheese</a:t>
            </a:r>
          </a:p>
          <a:p>
            <a:pPr>
              <a:tabLst>
                <a:tab pos="3584575" algn="l"/>
              </a:tabLst>
            </a:pPr>
            <a:r>
              <a:rPr lang="en-GB" sz="1000" b="1" dirty="0"/>
              <a:t>Cheese &amp; Tomato </a:t>
            </a:r>
            <a:r>
              <a:rPr lang="en-GB" sz="1000" dirty="0"/>
              <a:t>…………………………………………………………………………….	</a:t>
            </a:r>
            <a:r>
              <a:rPr lang="en-GB" sz="1000" b="1" dirty="0"/>
              <a:t>£7.95</a:t>
            </a:r>
            <a:endParaRPr lang="en-GB" sz="1000" dirty="0"/>
          </a:p>
          <a:p>
            <a:pPr>
              <a:tabLst>
                <a:tab pos="3584575" algn="l"/>
              </a:tabLst>
            </a:pPr>
            <a:r>
              <a:rPr lang="en-GB" sz="900" dirty="0"/>
              <a:t>Mature Cheddar cheese with fresh tomato</a:t>
            </a:r>
          </a:p>
          <a:p>
            <a:pPr>
              <a:tabLst>
                <a:tab pos="3584575" algn="l"/>
              </a:tabLst>
            </a:pPr>
            <a:r>
              <a:rPr lang="en-GB" sz="1000" b="1" dirty="0"/>
              <a:t>Chicken </a:t>
            </a:r>
            <a:r>
              <a:rPr lang="en-GB" sz="1000" dirty="0"/>
              <a:t>………………………………………………………………………….…………………</a:t>
            </a:r>
            <a:r>
              <a:rPr lang="en-GB" sz="1000" b="1" dirty="0"/>
              <a:t>	£8.50</a:t>
            </a:r>
            <a:endParaRPr lang="en-GB" sz="1000" dirty="0"/>
          </a:p>
          <a:p>
            <a:pPr>
              <a:tabLst>
                <a:tab pos="3584575" algn="l"/>
              </a:tabLst>
            </a:pPr>
            <a:r>
              <a:rPr lang="en-GB" sz="900" dirty="0"/>
              <a:t>Chicken breast with ginger and apricot chutney</a:t>
            </a:r>
          </a:p>
          <a:p>
            <a:pPr>
              <a:tabLst>
                <a:tab pos="3584575" algn="l"/>
              </a:tabLst>
            </a:pPr>
            <a:r>
              <a:rPr lang="en-GB" sz="1000" b="1" dirty="0"/>
              <a:t>Honey Roasted Gammon </a:t>
            </a:r>
            <a:r>
              <a:rPr lang="en-GB" sz="1000" dirty="0"/>
              <a:t>…………………………………………………………………	</a:t>
            </a:r>
            <a:r>
              <a:rPr lang="en-GB" sz="1000" b="1" dirty="0"/>
              <a:t>£8.25</a:t>
            </a:r>
            <a:endParaRPr lang="en-GB" sz="1000" dirty="0"/>
          </a:p>
          <a:p>
            <a:pPr>
              <a:tabLst>
                <a:tab pos="3584575" algn="l"/>
              </a:tabLst>
            </a:pPr>
            <a:r>
              <a:rPr lang="en-GB" sz="900" dirty="0"/>
              <a:t>With cheddar</a:t>
            </a:r>
          </a:p>
          <a:p>
            <a:pPr>
              <a:tabLst>
                <a:tab pos="3584575" algn="l"/>
              </a:tabLst>
            </a:pPr>
            <a:r>
              <a:rPr lang="en-GB" sz="1000" b="1" dirty="0"/>
              <a:t>Tuna Melt </a:t>
            </a:r>
            <a:r>
              <a:rPr lang="en-GB" sz="1000" dirty="0"/>
              <a:t>………………………………………………………………………………………..</a:t>
            </a:r>
            <a:r>
              <a:rPr lang="en-GB" sz="1000" b="1" dirty="0"/>
              <a:t>	£8.25</a:t>
            </a:r>
            <a:endParaRPr lang="en-GB" sz="1000" dirty="0"/>
          </a:p>
          <a:p>
            <a:pPr>
              <a:tabLst>
                <a:tab pos="3584575" algn="l"/>
              </a:tabLst>
            </a:pPr>
            <a:r>
              <a:rPr lang="en-GB" sz="900" dirty="0"/>
              <a:t>Tuna mayo with mature cheddar cheese – only available as a panini</a:t>
            </a:r>
          </a:p>
          <a:p>
            <a:pPr>
              <a:tabLst>
                <a:tab pos="3584575" algn="l"/>
              </a:tabLst>
            </a:pPr>
            <a:r>
              <a:rPr lang="en-GB" sz="1000" b="1" dirty="0"/>
              <a:t>BLT </a:t>
            </a:r>
            <a:r>
              <a:rPr lang="en-GB" sz="1000" dirty="0"/>
              <a:t>…………………………………………………………………………………………………..</a:t>
            </a:r>
            <a:r>
              <a:rPr lang="en-GB" sz="1000" b="1" dirty="0"/>
              <a:t>	£8.25</a:t>
            </a:r>
            <a:endParaRPr lang="en-GB" sz="1000" dirty="0"/>
          </a:p>
          <a:p>
            <a:pPr>
              <a:tabLst>
                <a:tab pos="3584575" algn="l"/>
              </a:tabLst>
            </a:pPr>
            <a:r>
              <a:rPr lang="en-GB" sz="900" dirty="0"/>
              <a:t>A classic combination of bacon, lettuce and tomato (contains mayo)</a:t>
            </a:r>
          </a:p>
          <a:p>
            <a:pPr>
              <a:tabLst>
                <a:tab pos="3584575" algn="l"/>
              </a:tabLst>
            </a:pPr>
            <a:r>
              <a:rPr lang="en-GB" sz="1000" b="1" dirty="0"/>
              <a:t>Bacon &amp; Cheese </a:t>
            </a:r>
            <a:r>
              <a:rPr lang="en-GB" sz="1000" dirty="0"/>
              <a:t>………………………………………………………………………………..</a:t>
            </a:r>
            <a:r>
              <a:rPr lang="en-GB" sz="1000" b="1" dirty="0"/>
              <a:t>	£8.50</a:t>
            </a:r>
            <a:endParaRPr lang="en-GB" sz="1000" dirty="0"/>
          </a:p>
          <a:p>
            <a:pPr>
              <a:tabLst>
                <a:tab pos="3584575" algn="l"/>
              </a:tabLst>
            </a:pPr>
            <a:r>
              <a:rPr lang="en-GB" sz="900" dirty="0"/>
              <a:t>Crispy bacon with Kentish blue cheese or brie</a:t>
            </a:r>
          </a:p>
          <a:p>
            <a:pPr>
              <a:tabLst>
                <a:tab pos="3584575" algn="l"/>
              </a:tabLst>
            </a:pPr>
            <a:r>
              <a:rPr lang="en-GB" sz="1000" b="1" dirty="0"/>
              <a:t>Sausage </a:t>
            </a:r>
            <a:r>
              <a:rPr lang="en-GB" sz="1000" dirty="0"/>
              <a:t>……………………………………………………………………………………………</a:t>
            </a:r>
            <a:r>
              <a:rPr lang="en-GB" sz="1000" b="1" dirty="0"/>
              <a:t>	£8.50</a:t>
            </a:r>
            <a:endParaRPr lang="en-GB" sz="1000" dirty="0"/>
          </a:p>
          <a:p>
            <a:pPr>
              <a:tabLst>
                <a:tab pos="3584575" algn="l"/>
              </a:tabLst>
            </a:pPr>
            <a:r>
              <a:rPr lang="en-GB" sz="900" dirty="0"/>
              <a:t>Sausage with caramelised onion and Dijon mustard</a:t>
            </a:r>
          </a:p>
          <a:p>
            <a:pPr>
              <a:tabLst>
                <a:tab pos="3584575" algn="l"/>
              </a:tabLst>
            </a:pPr>
            <a:r>
              <a:rPr lang="en-GB" sz="1000" b="1" dirty="0"/>
              <a:t>Firecracker Chilli Dog</a:t>
            </a:r>
            <a:r>
              <a:rPr lang="en-GB" sz="1000" dirty="0"/>
              <a:t>…………………………………………………………………………</a:t>
            </a:r>
            <a:r>
              <a:rPr lang="en-GB" sz="1000" b="1" dirty="0"/>
              <a:t>	£8.25</a:t>
            </a:r>
            <a:endParaRPr lang="en-GB" sz="1000" dirty="0"/>
          </a:p>
          <a:p>
            <a:pPr>
              <a:tabLst>
                <a:tab pos="3584575" algn="l"/>
              </a:tabLst>
            </a:pPr>
            <a:r>
              <a:rPr lang="en-GB" sz="800" dirty="0"/>
              <a:t>Sausage with caramelised onion and Dijon mustard</a:t>
            </a:r>
          </a:p>
          <a:p>
            <a:pPr>
              <a:tabLst>
                <a:tab pos="3584575" algn="l"/>
              </a:tabLst>
            </a:pPr>
            <a:endParaRPr lang="en-GB" sz="900" dirty="0"/>
          </a:p>
          <a:p>
            <a:pPr>
              <a:tabLst>
                <a:tab pos="3584575" algn="l"/>
              </a:tabLst>
            </a:pPr>
            <a:endParaRPr lang="en-GB" sz="900" dirty="0"/>
          </a:p>
          <a:p>
            <a:pPr>
              <a:tabLst>
                <a:tab pos="3584575" algn="l"/>
              </a:tabLst>
            </a:pPr>
            <a:r>
              <a:rPr lang="en-GB" sz="1000" b="1" dirty="0"/>
              <a:t>Choice of chutneys </a:t>
            </a:r>
            <a:r>
              <a:rPr lang="en-GB" sz="1000" b="1" i="1" dirty="0"/>
              <a:t>(Fig, Apricot &amp; Ginger Chutney)…………….......  </a:t>
            </a:r>
            <a:r>
              <a:rPr lang="en-GB" sz="1000" b="1" dirty="0"/>
              <a:t>£0.75</a:t>
            </a:r>
            <a:r>
              <a:rPr lang="en-GB" sz="1000" dirty="0"/>
              <a:t> </a:t>
            </a:r>
            <a:r>
              <a:rPr lang="en-GB" sz="1000" b="1" dirty="0"/>
              <a:t>each</a:t>
            </a:r>
            <a:endParaRPr lang="en-GB" sz="1300" b="1" dirty="0"/>
          </a:p>
          <a:p>
            <a:pPr>
              <a:spcAft>
                <a:spcPts val="600"/>
              </a:spcAft>
              <a:tabLst>
                <a:tab pos="3584575" algn="l"/>
              </a:tabLst>
            </a:pPr>
            <a:endParaRPr lang="en-GB" sz="1300" b="1" dirty="0"/>
          </a:p>
          <a:p>
            <a:pPr>
              <a:spcAft>
                <a:spcPts val="600"/>
              </a:spcAft>
              <a:tabLst>
                <a:tab pos="3584575" algn="l"/>
              </a:tabLst>
            </a:pPr>
            <a:r>
              <a:rPr lang="en-GB" sz="1300" b="1" dirty="0"/>
              <a:t>Light Bites and Toasties</a:t>
            </a:r>
          </a:p>
          <a:p>
            <a:pPr>
              <a:tabLst>
                <a:tab pos="3584575" algn="l"/>
              </a:tabLst>
            </a:pPr>
            <a:r>
              <a:rPr lang="en-GB" sz="1000" dirty="0"/>
              <a:t>Back Bacon ……………………………………………………………………………..……….	</a:t>
            </a:r>
            <a:r>
              <a:rPr lang="en-GB" sz="1000" b="1" dirty="0"/>
              <a:t>£4.95</a:t>
            </a:r>
          </a:p>
          <a:p>
            <a:pPr>
              <a:tabLst>
                <a:tab pos="3584575" algn="l"/>
              </a:tabLst>
            </a:pPr>
            <a:r>
              <a:rPr lang="en-GB" sz="1000" dirty="0" err="1"/>
              <a:t>Korkers</a:t>
            </a:r>
            <a:r>
              <a:rPr lang="en-GB" sz="1000" dirty="0"/>
              <a:t> Sausage ………………………………………………………….….……………….	</a:t>
            </a:r>
            <a:r>
              <a:rPr lang="en-GB" sz="1000" b="1" dirty="0"/>
              <a:t>£4.95</a:t>
            </a:r>
          </a:p>
          <a:p>
            <a:pPr>
              <a:tabLst>
                <a:tab pos="3584575" algn="l"/>
              </a:tabLst>
            </a:pPr>
            <a:r>
              <a:rPr lang="en-GB" sz="1000" dirty="0"/>
              <a:t>Cheese or Ham or Tuna Toasties……………………….………………..…………….</a:t>
            </a:r>
            <a:r>
              <a:rPr lang="en-GB" sz="1000" b="1" dirty="0"/>
              <a:t>	£4.95</a:t>
            </a:r>
          </a:p>
          <a:p>
            <a:pPr>
              <a:tabLst>
                <a:tab pos="3584575" algn="l"/>
              </a:tabLst>
            </a:pPr>
            <a:r>
              <a:rPr lang="en-GB" sz="1000" dirty="0" err="1"/>
              <a:t>Korkers</a:t>
            </a:r>
            <a:r>
              <a:rPr lang="en-GB" sz="1000" dirty="0"/>
              <a:t> Sausage Roll…………………………………………………………………………</a:t>
            </a:r>
            <a:r>
              <a:rPr lang="en-GB" sz="1000" b="1" dirty="0"/>
              <a:t>	£2.50</a:t>
            </a:r>
          </a:p>
          <a:p>
            <a:pPr>
              <a:tabLst>
                <a:tab pos="3584575" algn="l"/>
              </a:tabLst>
            </a:pPr>
            <a:r>
              <a:rPr lang="en-GB" sz="1000" dirty="0"/>
              <a:t>Bowl of Potato Wedges…………………………………………………………...…..……</a:t>
            </a:r>
            <a:r>
              <a:rPr lang="en-GB" sz="1000" b="1" dirty="0"/>
              <a:t>	£2.75</a:t>
            </a:r>
          </a:p>
          <a:p>
            <a:pPr>
              <a:tabLst>
                <a:tab pos="3584575" algn="l"/>
              </a:tabLst>
            </a:pPr>
            <a:r>
              <a:rPr lang="en-GB" sz="1000" dirty="0"/>
              <a:t>Cheese &amp; Ham Toastie…………………………………………………………...…………</a:t>
            </a:r>
            <a:r>
              <a:rPr lang="en-GB" sz="1000" b="1" dirty="0"/>
              <a:t>	£5.95</a:t>
            </a:r>
          </a:p>
          <a:p>
            <a:pPr>
              <a:tabLst>
                <a:tab pos="3584575" algn="l"/>
              </a:tabLst>
            </a:pPr>
            <a:r>
              <a:rPr lang="en-GB" sz="1000" dirty="0"/>
              <a:t>Cheese on Toast …………………………………………………………………………….…  </a:t>
            </a:r>
            <a:r>
              <a:rPr lang="en-GB" sz="1000" b="1" dirty="0"/>
              <a:t>£4.95</a:t>
            </a:r>
          </a:p>
          <a:p>
            <a:pPr>
              <a:tabLst>
                <a:tab pos="3584575" algn="l"/>
              </a:tabLst>
            </a:pPr>
            <a:r>
              <a:rPr lang="en-GB" sz="1000" dirty="0"/>
              <a:t>Toasted Teacake ………………………………………………………………………………	</a:t>
            </a:r>
            <a:r>
              <a:rPr lang="en-GB" sz="1000" b="1" dirty="0"/>
              <a:t>£2.65</a:t>
            </a:r>
            <a:endParaRPr lang="en-GB" sz="1000" dirty="0"/>
          </a:p>
          <a:p>
            <a:pPr>
              <a:tabLst>
                <a:tab pos="3584575" algn="l"/>
              </a:tabLst>
            </a:pPr>
            <a:endParaRPr lang="en-GB" sz="1000" dirty="0"/>
          </a:p>
          <a:p>
            <a:pPr>
              <a:spcAft>
                <a:spcPts val="600"/>
              </a:spcAft>
            </a:pPr>
            <a:r>
              <a:rPr lang="en-GB" sz="1300" b="1" dirty="0"/>
              <a:t>Ploughman’s Plates</a:t>
            </a:r>
          </a:p>
          <a:p>
            <a:pPr>
              <a:tabLst>
                <a:tab pos="3587750" algn="l"/>
              </a:tabLst>
            </a:pPr>
            <a:r>
              <a:rPr lang="en-GB" sz="1000" b="1" dirty="0"/>
              <a:t>Traditional Ploughman’s </a:t>
            </a:r>
            <a:r>
              <a:rPr lang="en-GB" sz="1000" dirty="0"/>
              <a:t>………………………………………………..……………….	</a:t>
            </a:r>
            <a:r>
              <a:rPr lang="en-GB" sz="1000" b="1" dirty="0"/>
              <a:t>£11.50</a:t>
            </a:r>
            <a:endParaRPr lang="en-GB" sz="1000" dirty="0"/>
          </a:p>
          <a:p>
            <a:pPr>
              <a:tabLst>
                <a:tab pos="3587750" algn="l"/>
              </a:tabLst>
            </a:pPr>
            <a:r>
              <a:rPr lang="en-GB" sz="900" dirty="0"/>
              <a:t>Kentish blue cheese, mature cheddar, honey baked ham and brie, served with salad, </a:t>
            </a:r>
          </a:p>
          <a:p>
            <a:pPr>
              <a:tabLst>
                <a:tab pos="3587750" algn="l"/>
              </a:tabLst>
            </a:pPr>
            <a:r>
              <a:rPr lang="en-GB" sz="900" dirty="0"/>
              <a:t>fruits, organic white baguette, fig or apricot chutney, and of course a pickled onion!</a:t>
            </a:r>
          </a:p>
          <a:p>
            <a:pPr>
              <a:tabLst>
                <a:tab pos="3587750" algn="l"/>
              </a:tabLst>
            </a:pPr>
            <a:r>
              <a:rPr lang="en-GB" sz="900" b="1" i="1" dirty="0"/>
              <a:t>Choice of 3 toppings</a:t>
            </a:r>
          </a:p>
        </p:txBody>
      </p:sp>
      <p:sp>
        <p:nvSpPr>
          <p:cNvPr id="3" name="Rectangle 2">
            <a:extLst>
              <a:ext uri="{FF2B5EF4-FFF2-40B4-BE49-F238E27FC236}">
                <a16:creationId xmlns:a16="http://schemas.microsoft.com/office/drawing/2014/main" id="{3F0F13A6-01A0-412D-8B14-6EE214C9E70B}"/>
              </a:ext>
            </a:extLst>
          </p:cNvPr>
          <p:cNvSpPr/>
          <p:nvPr/>
        </p:nvSpPr>
        <p:spPr>
          <a:xfrm>
            <a:off x="0" y="712168"/>
            <a:ext cx="9601200" cy="1323439"/>
          </a:xfrm>
          <a:prstGeom prst="rect">
            <a:avLst/>
          </a:prstGeom>
        </p:spPr>
        <p:txBody>
          <a:bodyPr wrap="square">
            <a:spAutoFit/>
          </a:bodyPr>
          <a:lstStyle/>
          <a:p>
            <a:pPr algn="ctr"/>
            <a:r>
              <a:rPr lang="en-GB" sz="8000" b="1" dirty="0">
                <a:latin typeface="Monotype Corsiva" panose="03010101010201010101" pitchFamily="66" charset="0"/>
                <a:cs typeface="Cavolini" panose="03000502040302020204" pitchFamily="66" charset="0"/>
              </a:rPr>
              <a:t>Menu</a:t>
            </a:r>
            <a:endParaRPr lang="en-GB" sz="8000" dirty="0">
              <a:latin typeface="Monotype Corsiva" panose="03010101010201010101" pitchFamily="66" charset="0"/>
              <a:cs typeface="Cavolini" panose="03000502040302020204" pitchFamily="66" charset="0"/>
            </a:endParaRPr>
          </a:p>
        </p:txBody>
      </p:sp>
      <p:sp>
        <p:nvSpPr>
          <p:cNvPr id="6" name="Rectangle 5">
            <a:extLst>
              <a:ext uri="{FF2B5EF4-FFF2-40B4-BE49-F238E27FC236}">
                <a16:creationId xmlns:a16="http://schemas.microsoft.com/office/drawing/2014/main" id="{EBB1095D-670E-4D1C-93BB-99F6339FDBF2}"/>
              </a:ext>
            </a:extLst>
          </p:cNvPr>
          <p:cNvSpPr/>
          <p:nvPr/>
        </p:nvSpPr>
        <p:spPr>
          <a:xfrm>
            <a:off x="4829809" y="2368352"/>
            <a:ext cx="4435288" cy="6381234"/>
          </a:xfrm>
          <a:prstGeom prst="rect">
            <a:avLst/>
          </a:prstGeom>
          <a:noFill/>
        </p:spPr>
        <p:txBody>
          <a:bodyPr wrap="square" rtlCol="0">
            <a:spAutoFit/>
          </a:bodyPr>
          <a:lstStyle/>
          <a:p>
            <a:pPr>
              <a:tabLst>
                <a:tab pos="3860800" algn="l"/>
              </a:tabLst>
            </a:pPr>
            <a:r>
              <a:rPr lang="en-GB" sz="1300" b="1" dirty="0"/>
              <a:t>Burgers</a:t>
            </a:r>
          </a:p>
          <a:p>
            <a:pPr>
              <a:tabLst>
                <a:tab pos="3860800" algn="l"/>
              </a:tabLst>
            </a:pPr>
            <a:r>
              <a:rPr lang="en-GB" sz="900" i="1" dirty="0"/>
              <a:t>All burgers come with potato wedges, salad garnish and mayo and are hand pressed using </a:t>
            </a:r>
          </a:p>
          <a:p>
            <a:pPr>
              <a:spcAft>
                <a:spcPts val="600"/>
              </a:spcAft>
              <a:tabLst>
                <a:tab pos="3860800" algn="l"/>
              </a:tabLst>
            </a:pPr>
            <a:r>
              <a:rPr lang="en-GB" sz="900" i="1" dirty="0"/>
              <a:t>locally sourced meats</a:t>
            </a:r>
          </a:p>
          <a:p>
            <a:pPr>
              <a:spcAft>
                <a:spcPts val="600"/>
              </a:spcAft>
              <a:tabLst>
                <a:tab pos="3860800" algn="l"/>
              </a:tabLst>
            </a:pPr>
            <a:r>
              <a:rPr lang="en-GB" sz="1000" b="1" dirty="0"/>
              <a:t>Falafel Burger </a:t>
            </a:r>
            <a:r>
              <a:rPr lang="en-GB" sz="1000" dirty="0"/>
              <a:t>…………………………………………………………………………………………… </a:t>
            </a:r>
            <a:r>
              <a:rPr lang="en-GB" sz="1000" b="1" dirty="0"/>
              <a:t>£10.95 </a:t>
            </a:r>
            <a:r>
              <a:rPr lang="en-GB" sz="900" dirty="0"/>
              <a:t>Served on a sourdough bun, with salad and wedges.</a:t>
            </a:r>
            <a:endParaRPr lang="en-GB" sz="900" b="1" dirty="0"/>
          </a:p>
          <a:p>
            <a:pPr>
              <a:tabLst>
                <a:tab pos="3860800" algn="l"/>
              </a:tabLst>
            </a:pPr>
            <a:r>
              <a:rPr lang="en-GB" sz="1000" b="1" dirty="0"/>
              <a:t>Mushroom Burger </a:t>
            </a:r>
            <a:r>
              <a:rPr lang="en-GB" sz="1000" dirty="0"/>
              <a:t>……………………………………………………………………………………</a:t>
            </a:r>
            <a:r>
              <a:rPr lang="en-GB" sz="1000" b="1" dirty="0"/>
              <a:t>	£10.95</a:t>
            </a:r>
          </a:p>
          <a:p>
            <a:pPr>
              <a:tabLst>
                <a:tab pos="3854450" algn="l"/>
              </a:tabLst>
            </a:pPr>
            <a:r>
              <a:rPr lang="en-GB" sz="900" dirty="0"/>
              <a:t>A meatless option for those who just prefer vegetables. Large flat mushroom </a:t>
            </a:r>
          </a:p>
          <a:p>
            <a:pPr>
              <a:tabLst>
                <a:tab pos="3854450" algn="l"/>
              </a:tabLst>
            </a:pPr>
            <a:r>
              <a:rPr lang="en-GB" sz="900" dirty="0"/>
              <a:t>with garlic and mature cheddar</a:t>
            </a:r>
          </a:p>
          <a:p>
            <a:pPr>
              <a:tabLst>
                <a:tab pos="3854450" algn="l"/>
              </a:tabLst>
            </a:pPr>
            <a:r>
              <a:rPr lang="en-GB" sz="1000" b="1" dirty="0"/>
              <a:t>Chicken Burger </a:t>
            </a:r>
            <a:r>
              <a:rPr lang="en-GB" sz="1000" dirty="0"/>
              <a:t>…………………………………………………………………………………………</a:t>
            </a:r>
            <a:r>
              <a:rPr lang="en-GB" sz="1000" b="1" dirty="0"/>
              <a:t>	£11.95</a:t>
            </a:r>
          </a:p>
          <a:p>
            <a:pPr>
              <a:tabLst>
                <a:tab pos="3854450" algn="l"/>
              </a:tabLst>
            </a:pPr>
            <a:r>
              <a:rPr lang="en-GB" sz="900" dirty="0"/>
              <a:t>Chicken breast with a tomato relish</a:t>
            </a:r>
          </a:p>
          <a:p>
            <a:pPr>
              <a:tabLst>
                <a:tab pos="3854450" algn="l"/>
              </a:tabLst>
            </a:pPr>
            <a:r>
              <a:rPr lang="en-GB" sz="1000" b="1" dirty="0"/>
              <a:t>Beef Burger </a:t>
            </a:r>
            <a:r>
              <a:rPr lang="en-GB" sz="1000" dirty="0"/>
              <a:t>………………………………………………………………………………………………</a:t>
            </a:r>
            <a:r>
              <a:rPr lang="en-GB" sz="1000" b="1" dirty="0"/>
              <a:t>	£11.95</a:t>
            </a:r>
          </a:p>
          <a:p>
            <a:pPr>
              <a:tabLst>
                <a:tab pos="3854450" algn="l"/>
              </a:tabLst>
            </a:pPr>
            <a:r>
              <a:rPr lang="en-GB" sz="900" dirty="0"/>
              <a:t>The ever-popular favourite – quality beef with tomato relish</a:t>
            </a:r>
          </a:p>
          <a:p>
            <a:pPr>
              <a:tabLst>
                <a:tab pos="3854450" algn="l"/>
              </a:tabLst>
            </a:pPr>
            <a:r>
              <a:rPr lang="en-GB" sz="1000" b="1" dirty="0"/>
              <a:t>Kentish Lamb Burger </a:t>
            </a:r>
            <a:r>
              <a:rPr lang="en-GB" sz="1000" dirty="0"/>
              <a:t>………………………………………………………………………………..	</a:t>
            </a:r>
            <a:r>
              <a:rPr lang="en-GB" sz="1000" b="1" dirty="0"/>
              <a:t>£11.95</a:t>
            </a:r>
          </a:p>
          <a:p>
            <a:pPr>
              <a:tabLst>
                <a:tab pos="3854450" algn="l"/>
              </a:tabLst>
            </a:pPr>
            <a:r>
              <a:rPr lang="en-GB" sz="900" dirty="0"/>
              <a:t>With mint sauce!</a:t>
            </a:r>
          </a:p>
          <a:p>
            <a:pPr>
              <a:tabLst>
                <a:tab pos="3854450" algn="l"/>
              </a:tabLst>
            </a:pPr>
            <a:r>
              <a:rPr lang="en-GB" sz="1000" b="1" dirty="0"/>
              <a:t>Beef &amp; Chorizo Burger </a:t>
            </a:r>
            <a:r>
              <a:rPr lang="en-GB" sz="1000" dirty="0"/>
              <a:t>….…………………………………………………………………………..</a:t>
            </a:r>
            <a:r>
              <a:rPr lang="en-GB" sz="1000" b="1" dirty="0"/>
              <a:t>	£11.95</a:t>
            </a:r>
          </a:p>
          <a:p>
            <a:pPr>
              <a:tabLst>
                <a:tab pos="3854450" algn="l"/>
              </a:tabLst>
            </a:pPr>
            <a:r>
              <a:rPr lang="en-GB" sz="900" dirty="0"/>
              <a:t>A Spanish twist on the traditional, served with tomato relish</a:t>
            </a:r>
          </a:p>
          <a:p>
            <a:pPr>
              <a:tabLst>
                <a:tab pos="3854450" algn="l"/>
              </a:tabLst>
            </a:pPr>
            <a:r>
              <a:rPr lang="en-GB" sz="1000" b="1" dirty="0"/>
              <a:t>Customise your Burger! </a:t>
            </a:r>
            <a:r>
              <a:rPr lang="en-GB" sz="1000" dirty="0"/>
              <a:t>................................................................................</a:t>
            </a:r>
            <a:r>
              <a:rPr lang="en-GB" sz="1000" b="1" dirty="0"/>
              <a:t>	£1.40 </a:t>
            </a:r>
          </a:p>
          <a:p>
            <a:pPr>
              <a:tabLst>
                <a:tab pos="3854450" algn="l"/>
              </a:tabLst>
            </a:pPr>
            <a:r>
              <a:rPr lang="en-GB" sz="900" dirty="0"/>
              <a:t>Add Bacon, Mature Cheddar, Brie or Kentish Blue Cheese	</a:t>
            </a:r>
            <a:r>
              <a:rPr lang="en-GB" sz="1000" b="1" dirty="0"/>
              <a:t>each</a:t>
            </a:r>
            <a:endParaRPr lang="en-GB" sz="900" b="1" dirty="0"/>
          </a:p>
          <a:p>
            <a:pPr>
              <a:tabLst>
                <a:tab pos="3854450" algn="l"/>
              </a:tabLst>
            </a:pPr>
            <a:endParaRPr lang="en-GB" sz="900" dirty="0"/>
          </a:p>
          <a:p>
            <a:pPr>
              <a:spcAft>
                <a:spcPts val="400"/>
              </a:spcAft>
              <a:tabLst>
                <a:tab pos="3854450" algn="l"/>
              </a:tabLst>
            </a:pPr>
            <a:r>
              <a:rPr lang="en-GB" sz="1300" b="1" dirty="0"/>
              <a:t>Salads</a:t>
            </a:r>
          </a:p>
          <a:p>
            <a:pPr>
              <a:tabLst>
                <a:tab pos="3854450" algn="l"/>
              </a:tabLst>
            </a:pPr>
            <a:r>
              <a:rPr lang="en-GB" sz="1000" b="1" dirty="0"/>
              <a:t>Magnificent Salad – Vegetarian </a:t>
            </a:r>
            <a:r>
              <a:rPr lang="en-GB" sz="1000" dirty="0"/>
              <a:t>……………………………………………………………….	</a:t>
            </a:r>
            <a:r>
              <a:rPr lang="en-GB" sz="1000" b="1" dirty="0"/>
              <a:t>£10.95</a:t>
            </a:r>
            <a:endParaRPr lang="en-GB" sz="1000" dirty="0"/>
          </a:p>
          <a:p>
            <a:pPr>
              <a:tabLst>
                <a:tab pos="3854450" algn="l"/>
              </a:tabLst>
            </a:pPr>
            <a:r>
              <a:rPr lang="en-GB" sz="900" dirty="0"/>
              <a:t>A magnificent salad with mixed leaves, grains, seeds, fruits, peppers, olives, </a:t>
            </a:r>
          </a:p>
          <a:p>
            <a:pPr>
              <a:tabLst>
                <a:tab pos="3854450" algn="l"/>
              </a:tabLst>
            </a:pPr>
            <a:r>
              <a:rPr lang="en-GB" sz="900" dirty="0"/>
              <a:t>beetroot and your choice of either a freshly baked white baguette, </a:t>
            </a:r>
          </a:p>
          <a:p>
            <a:pPr>
              <a:tabLst>
                <a:tab pos="3854450" algn="l"/>
              </a:tabLst>
            </a:pPr>
            <a:r>
              <a:rPr lang="en-GB" sz="900" dirty="0"/>
              <a:t>or a jacket potato.</a:t>
            </a:r>
          </a:p>
          <a:p>
            <a:pPr>
              <a:tabLst>
                <a:tab pos="3854450" algn="l"/>
              </a:tabLst>
            </a:pPr>
            <a:r>
              <a:rPr lang="en-GB" sz="1000" b="1" dirty="0"/>
              <a:t>Magnificent Salad - With Meat </a:t>
            </a:r>
            <a:r>
              <a:rPr lang="en-GB" sz="1000" dirty="0"/>
              <a:t>………………………………………………………………..	</a:t>
            </a:r>
            <a:r>
              <a:rPr lang="en-GB" sz="1000" b="1" dirty="0"/>
              <a:t>£13.95</a:t>
            </a:r>
            <a:endParaRPr lang="en-GB" sz="1000" dirty="0"/>
          </a:p>
          <a:p>
            <a:pPr>
              <a:tabLst>
                <a:tab pos="3854450" algn="l"/>
              </a:tabLst>
            </a:pPr>
            <a:r>
              <a:rPr lang="en-GB" sz="900" dirty="0"/>
              <a:t>As above, with your choice of a butterflied chicken breast, a lamb burger,</a:t>
            </a:r>
          </a:p>
          <a:p>
            <a:pPr>
              <a:tabLst>
                <a:tab pos="3854450" algn="l"/>
              </a:tabLst>
            </a:pPr>
            <a:r>
              <a:rPr lang="en-GB" sz="900" dirty="0"/>
              <a:t>beef burger, beef &amp; chorizo burger or Kentish blue cheese with bacon.</a:t>
            </a:r>
          </a:p>
          <a:p>
            <a:pPr>
              <a:tabLst>
                <a:tab pos="3854450" algn="l"/>
              </a:tabLst>
            </a:pPr>
            <a:r>
              <a:rPr lang="en-GB" sz="900" dirty="0"/>
              <a:t> </a:t>
            </a:r>
          </a:p>
          <a:p>
            <a:pPr>
              <a:spcAft>
                <a:spcPts val="400"/>
              </a:spcAft>
              <a:tabLst>
                <a:tab pos="3854450" algn="l"/>
              </a:tabLst>
            </a:pPr>
            <a:r>
              <a:rPr lang="en-GB" sz="1300" b="1" dirty="0"/>
              <a:t>Breadless Options</a:t>
            </a:r>
          </a:p>
          <a:p>
            <a:pPr>
              <a:tabLst>
                <a:tab pos="3854450" algn="l"/>
              </a:tabLst>
            </a:pPr>
            <a:r>
              <a:rPr lang="en-GB" sz="1000" b="1" dirty="0"/>
              <a:t>BBQ or Sweet Chilli Chicken </a:t>
            </a:r>
            <a:r>
              <a:rPr lang="en-GB" sz="1000" dirty="0"/>
              <a:t>…………………………………………………………………….</a:t>
            </a:r>
            <a:r>
              <a:rPr lang="en-GB" sz="1000" b="1" dirty="0"/>
              <a:t>	£11.50</a:t>
            </a:r>
            <a:endParaRPr lang="en-GB" sz="1000" dirty="0"/>
          </a:p>
          <a:p>
            <a:pPr>
              <a:tabLst>
                <a:tab pos="3854450" algn="l"/>
              </a:tabLst>
            </a:pPr>
            <a:r>
              <a:rPr lang="en-GB" sz="900" dirty="0"/>
              <a:t>A butterflied chicken breast with your choice of BBQ or sweet chilli sauce, </a:t>
            </a:r>
          </a:p>
          <a:p>
            <a:pPr>
              <a:tabLst>
                <a:tab pos="3854450" algn="l"/>
              </a:tabLst>
            </a:pPr>
            <a:r>
              <a:rPr lang="en-GB" sz="900" dirty="0"/>
              <a:t>served with homemade potato wedges and salad</a:t>
            </a:r>
          </a:p>
          <a:p>
            <a:pPr>
              <a:tabLst>
                <a:tab pos="3854450" algn="l"/>
              </a:tabLst>
            </a:pPr>
            <a:r>
              <a:rPr lang="en-GB" sz="1000" b="1" dirty="0"/>
              <a:t>Woodchurch Sausage </a:t>
            </a:r>
            <a:r>
              <a:rPr lang="en-GB" sz="1000" dirty="0"/>
              <a:t>………………………………………………………………………………</a:t>
            </a:r>
            <a:r>
              <a:rPr lang="en-GB" sz="1000" b="1" dirty="0"/>
              <a:t>	£10.50</a:t>
            </a:r>
            <a:endParaRPr lang="en-GB" sz="1000" dirty="0"/>
          </a:p>
          <a:p>
            <a:pPr>
              <a:tabLst>
                <a:tab pos="3854450" algn="l"/>
              </a:tabLst>
            </a:pPr>
            <a:r>
              <a:rPr lang="en-GB" sz="900" dirty="0"/>
              <a:t>Served with salad and potato wedges</a:t>
            </a:r>
          </a:p>
          <a:p>
            <a:pPr>
              <a:tabLst>
                <a:tab pos="3854450" algn="l"/>
              </a:tabLst>
            </a:pPr>
            <a:r>
              <a:rPr lang="en-GB" sz="1000" b="1" dirty="0"/>
              <a:t>Baked Mushroom </a:t>
            </a:r>
            <a:r>
              <a:rPr lang="en-GB" sz="1000" dirty="0"/>
              <a:t>…………………………………………………………………………………….</a:t>
            </a:r>
            <a:r>
              <a:rPr lang="en-GB" sz="1000" b="1" dirty="0"/>
              <a:t>	£10.50</a:t>
            </a:r>
            <a:endParaRPr lang="en-GB" sz="1000" dirty="0"/>
          </a:p>
          <a:p>
            <a:pPr>
              <a:tabLst>
                <a:tab pos="3854450" algn="l"/>
              </a:tabLst>
            </a:pPr>
            <a:r>
              <a:rPr lang="en-GB" sz="900" dirty="0"/>
              <a:t>With garlic and topped with either cheddar or Kentish blue cheese, served with </a:t>
            </a:r>
          </a:p>
          <a:p>
            <a:pPr>
              <a:tabLst>
                <a:tab pos="3854450" algn="l"/>
              </a:tabLst>
            </a:pPr>
            <a:r>
              <a:rPr lang="en-GB" sz="900" dirty="0"/>
              <a:t>salad and potato wedges</a:t>
            </a:r>
          </a:p>
          <a:p>
            <a:pPr>
              <a:tabLst>
                <a:tab pos="3854450" algn="l"/>
              </a:tabLst>
            </a:pPr>
            <a:r>
              <a:rPr lang="en-GB" sz="1000" b="1" dirty="0"/>
              <a:t>Jacket Potato </a:t>
            </a:r>
            <a:r>
              <a:rPr lang="en-GB" sz="1000" dirty="0"/>
              <a:t>…………………………………………………………………………………From</a:t>
            </a:r>
            <a:r>
              <a:rPr lang="en-GB" sz="1000" b="1" dirty="0"/>
              <a:t>	£7.95</a:t>
            </a:r>
            <a:endParaRPr lang="en-GB" sz="1000" dirty="0"/>
          </a:p>
          <a:p>
            <a:r>
              <a:rPr lang="en-GB" sz="900" dirty="0"/>
              <a:t>Served with a range of filing including cheese, beans, bacon and brie, tuna mayo or roasted veg. 		</a:t>
            </a:r>
          </a:p>
        </p:txBody>
      </p:sp>
      <p:sp>
        <p:nvSpPr>
          <p:cNvPr id="1037" name="Star: 24 Points 1036">
            <a:extLst>
              <a:ext uri="{FF2B5EF4-FFF2-40B4-BE49-F238E27FC236}">
                <a16:creationId xmlns:a16="http://schemas.microsoft.com/office/drawing/2014/main" id="{C3D0673A-D000-4B5E-A3F9-250F325A26F2}"/>
              </a:ext>
            </a:extLst>
          </p:cNvPr>
          <p:cNvSpPr/>
          <p:nvPr/>
        </p:nvSpPr>
        <p:spPr>
          <a:xfrm>
            <a:off x="7182231" y="8467821"/>
            <a:ext cx="1723688" cy="1500004"/>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GB" sz="13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Don’t forget our vegan options!</a:t>
            </a:r>
          </a:p>
        </p:txBody>
      </p:sp>
      <p:grpSp>
        <p:nvGrpSpPr>
          <p:cNvPr id="48" name="Group 47">
            <a:extLst>
              <a:ext uri="{FF2B5EF4-FFF2-40B4-BE49-F238E27FC236}">
                <a16:creationId xmlns:a16="http://schemas.microsoft.com/office/drawing/2014/main" id="{D5AD8179-4986-4C62-B692-B40A8C76F396}"/>
              </a:ext>
            </a:extLst>
          </p:cNvPr>
          <p:cNvGrpSpPr/>
          <p:nvPr/>
        </p:nvGrpSpPr>
        <p:grpSpPr>
          <a:xfrm>
            <a:off x="48072" y="12449472"/>
            <a:ext cx="6049748" cy="242676"/>
            <a:chOff x="263020" y="12449472"/>
            <a:chExt cx="6049748" cy="242676"/>
          </a:xfrm>
        </p:grpSpPr>
        <p:sp>
          <p:nvSpPr>
            <p:cNvPr id="49" name="Rectangle 48">
              <a:extLst>
                <a:ext uri="{FF2B5EF4-FFF2-40B4-BE49-F238E27FC236}">
                  <a16:creationId xmlns:a16="http://schemas.microsoft.com/office/drawing/2014/main" id="{BE8C6B19-539D-44BA-A5CF-64C1557578AE}"/>
                </a:ext>
              </a:extLst>
            </p:cNvPr>
            <p:cNvSpPr/>
            <p:nvPr/>
          </p:nvSpPr>
          <p:spPr>
            <a:xfrm>
              <a:off x="696144" y="12507482"/>
              <a:ext cx="5616624" cy="184666"/>
            </a:xfrm>
            <a:prstGeom prst="rect">
              <a:avLst/>
            </a:prstGeom>
          </p:spPr>
          <p:txBody>
            <a:bodyPr wrap="square">
              <a:spAutoFit/>
            </a:bodyPr>
            <a:lstStyle/>
            <a:p>
              <a:r>
                <a:rPr lang="en-GB" sz="600" dirty="0"/>
                <a:t>Wesley School Road (off Cuckoo Lane) Singleton, Ashford, Kent,  TN23 5LW.   Centre Manager Tel: 07951 343885   Footprints Café Tel:  01233 668308</a:t>
              </a:r>
            </a:p>
          </p:txBody>
        </p:sp>
        <p:pic>
          <p:nvPicPr>
            <p:cNvPr id="50" name="Picture 4" descr="Home | Singleton Environment Centre">
              <a:extLst>
                <a:ext uri="{FF2B5EF4-FFF2-40B4-BE49-F238E27FC236}">
                  <a16:creationId xmlns:a16="http://schemas.microsoft.com/office/drawing/2014/main" id="{F6E090E8-455A-419F-A662-2E82A4C568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020" y="12449472"/>
              <a:ext cx="448052" cy="238573"/>
            </a:xfrm>
            <a:prstGeom prst="rect">
              <a:avLst/>
            </a:prstGeom>
            <a:noFill/>
            <a:extLst>
              <a:ext uri="{909E8E84-426E-40DD-AFC4-6F175D3DCCD1}">
                <a14:hiddenFill xmlns:a14="http://schemas.microsoft.com/office/drawing/2010/main">
                  <a:solidFill>
                    <a:srgbClr val="FFFFFF"/>
                  </a:solidFill>
                </a14:hiddenFill>
              </a:ext>
            </a:extLst>
          </p:spPr>
        </p:pic>
      </p:grpSp>
      <p:sp>
        <p:nvSpPr>
          <p:cNvPr id="1029" name="Rectangle 1028">
            <a:extLst>
              <a:ext uri="{FF2B5EF4-FFF2-40B4-BE49-F238E27FC236}">
                <a16:creationId xmlns:a16="http://schemas.microsoft.com/office/drawing/2014/main" id="{016FFC19-717D-4FB0-B7A1-E7DD3F3A11BE}"/>
              </a:ext>
            </a:extLst>
          </p:cNvPr>
          <p:cNvSpPr/>
          <p:nvPr/>
        </p:nvSpPr>
        <p:spPr>
          <a:xfrm>
            <a:off x="4944616" y="11801400"/>
            <a:ext cx="4208141" cy="600164"/>
          </a:xfrm>
          <a:prstGeom prst="rect">
            <a:avLst/>
          </a:prstGeom>
          <a:noFill/>
          <a:ln>
            <a:noFill/>
          </a:ln>
        </p:spPr>
        <p:txBody>
          <a:bodyPr wrap="square">
            <a:spAutoFit/>
          </a:bodyPr>
          <a:lstStyle/>
          <a:p>
            <a:pPr algn="ctr"/>
            <a:r>
              <a:rPr lang="en-GB" sz="1100" b="1" dirty="0">
                <a:ea typeface="Calibri" panose="020F0502020204030204" pitchFamily="34" charset="0"/>
                <a:cs typeface="Calibri Light" panose="020F0302020204030204" pitchFamily="34" charset="0"/>
              </a:rPr>
              <a:t>Dietary Requirements?  No Problem!  Our staff are allergen aware and can advise if you need any help.  Allergens are on site.  We also offer gluten free options!</a:t>
            </a:r>
            <a:endParaRPr lang="en-GB" sz="1100" b="1" dirty="0">
              <a:cs typeface="Calibri Light" panose="020F0302020204030204" pitchFamily="34" charset="0"/>
            </a:endParaRPr>
          </a:p>
        </p:txBody>
      </p:sp>
      <p:sp>
        <p:nvSpPr>
          <p:cNvPr id="5" name="Rectangle 4">
            <a:extLst>
              <a:ext uri="{FF2B5EF4-FFF2-40B4-BE49-F238E27FC236}">
                <a16:creationId xmlns:a16="http://schemas.microsoft.com/office/drawing/2014/main" id="{8719811F-D841-1DF7-786B-18B8385AE9F9}"/>
              </a:ext>
            </a:extLst>
          </p:cNvPr>
          <p:cNvSpPr/>
          <p:nvPr/>
        </p:nvSpPr>
        <p:spPr>
          <a:xfrm>
            <a:off x="408112" y="9316865"/>
            <a:ext cx="4435288" cy="3031599"/>
          </a:xfrm>
          <a:prstGeom prst="rect">
            <a:avLst/>
          </a:prstGeom>
          <a:noFill/>
        </p:spPr>
        <p:txBody>
          <a:bodyPr wrap="square" rtlCol="0">
            <a:spAutoFit/>
          </a:bodyPr>
          <a:lstStyle/>
          <a:p>
            <a:pPr>
              <a:tabLst>
                <a:tab pos="3860800" algn="l"/>
              </a:tabLst>
            </a:pPr>
            <a:r>
              <a:rPr lang="en-GB" sz="1300" b="1" dirty="0"/>
              <a:t>Burgers and Breads</a:t>
            </a:r>
          </a:p>
          <a:p>
            <a:pPr>
              <a:tabLst>
                <a:tab pos="3860800" algn="l"/>
              </a:tabLst>
            </a:pPr>
            <a:endParaRPr lang="en-GB" sz="900" b="1" i="1" dirty="0"/>
          </a:p>
          <a:p>
            <a:pPr>
              <a:tabLst>
                <a:tab pos="3860800" algn="l"/>
              </a:tabLst>
            </a:pPr>
            <a:r>
              <a:rPr lang="en-GB" sz="1000" b="1" dirty="0"/>
              <a:t>Falafel Burger </a:t>
            </a:r>
            <a:r>
              <a:rPr lang="en-GB" sz="1000" dirty="0"/>
              <a:t>…………………………………………………………………………………………… </a:t>
            </a:r>
            <a:r>
              <a:rPr lang="en-GB" sz="1000" b="1" dirty="0"/>
              <a:t>£10.95 </a:t>
            </a:r>
            <a:r>
              <a:rPr lang="en-GB" sz="1000" dirty="0"/>
              <a:t>Served on a sourdough bun, with salad garnish and potato wedges.</a:t>
            </a:r>
            <a:endParaRPr lang="en-GB" sz="1000" b="1" dirty="0"/>
          </a:p>
          <a:p>
            <a:pPr>
              <a:tabLst>
                <a:tab pos="3860800" algn="l"/>
              </a:tabLst>
            </a:pPr>
            <a:r>
              <a:rPr lang="en-GB" sz="1000" b="1" dirty="0"/>
              <a:t>Quorn Sausage Baguette </a:t>
            </a:r>
            <a:r>
              <a:rPr lang="en-GB" sz="1000" dirty="0"/>
              <a:t>……………………………………………………………………….…</a:t>
            </a:r>
            <a:r>
              <a:rPr lang="en-GB" sz="1000" b="1" dirty="0"/>
              <a:t>	£8.50</a:t>
            </a:r>
          </a:p>
          <a:p>
            <a:pPr>
              <a:tabLst>
                <a:tab pos="3854450" algn="l"/>
              </a:tabLst>
            </a:pPr>
            <a:r>
              <a:rPr lang="en-GB" sz="1000" dirty="0"/>
              <a:t>Served with vegan cheese and caramelised onions</a:t>
            </a:r>
          </a:p>
          <a:p>
            <a:pPr>
              <a:tabLst>
                <a:tab pos="3854450" algn="l"/>
              </a:tabLst>
            </a:pPr>
            <a:r>
              <a:rPr lang="en-GB" sz="1000" b="1" dirty="0"/>
              <a:t>Vegan Cheese Baguette or Panini </a:t>
            </a:r>
            <a:r>
              <a:rPr lang="en-GB" sz="1000" dirty="0"/>
              <a:t>…………………………………………………………….</a:t>
            </a:r>
            <a:r>
              <a:rPr lang="en-GB" sz="1000" b="1" dirty="0"/>
              <a:t>	£7.95</a:t>
            </a:r>
          </a:p>
          <a:p>
            <a:pPr>
              <a:tabLst>
                <a:tab pos="3854450" algn="l"/>
              </a:tabLst>
            </a:pPr>
            <a:r>
              <a:rPr lang="en-GB" sz="1000" dirty="0"/>
              <a:t>Served with salad garnish</a:t>
            </a:r>
          </a:p>
          <a:p>
            <a:pPr>
              <a:tabLst>
                <a:tab pos="3854450" algn="l"/>
              </a:tabLst>
            </a:pPr>
            <a:endParaRPr lang="en-GB" sz="900" b="1" dirty="0"/>
          </a:p>
          <a:p>
            <a:pPr>
              <a:tabLst>
                <a:tab pos="3854450" algn="l"/>
              </a:tabLst>
            </a:pPr>
            <a:r>
              <a:rPr lang="en-GB" sz="1300" b="1" dirty="0"/>
              <a:t>Breadless Options</a:t>
            </a:r>
          </a:p>
          <a:p>
            <a:pPr>
              <a:tabLst>
                <a:tab pos="3854450" algn="l"/>
              </a:tabLst>
            </a:pPr>
            <a:endParaRPr lang="en-GB" sz="900" b="1" dirty="0"/>
          </a:p>
          <a:p>
            <a:pPr>
              <a:tabLst>
                <a:tab pos="3854450" algn="l"/>
              </a:tabLst>
            </a:pPr>
            <a:r>
              <a:rPr lang="en-GB" sz="1000" b="1" dirty="0"/>
              <a:t>Baked Mushroom</a:t>
            </a:r>
            <a:r>
              <a:rPr lang="en-GB" sz="1000" dirty="0"/>
              <a:t>………………………………………………………………………………………</a:t>
            </a:r>
            <a:r>
              <a:rPr lang="en-GB" sz="1000" b="1" dirty="0"/>
              <a:t>	£10.50</a:t>
            </a:r>
          </a:p>
          <a:p>
            <a:pPr>
              <a:tabLst>
                <a:tab pos="3854450" algn="l"/>
              </a:tabLst>
            </a:pPr>
            <a:r>
              <a:rPr lang="en-GB" sz="1000" dirty="0"/>
              <a:t>Served with vegan cheese, garlic and potato wedges</a:t>
            </a:r>
          </a:p>
          <a:p>
            <a:pPr>
              <a:tabLst>
                <a:tab pos="3854450" algn="l"/>
              </a:tabLst>
            </a:pPr>
            <a:r>
              <a:rPr lang="en-GB" sz="1000" b="1" dirty="0"/>
              <a:t>Jacket Potato ……………</a:t>
            </a:r>
            <a:r>
              <a:rPr lang="en-GB" sz="1000" dirty="0"/>
              <a:t>………………………………………………………………………………</a:t>
            </a:r>
            <a:r>
              <a:rPr lang="en-GB" sz="1000" b="1" dirty="0"/>
              <a:t>	£8.95</a:t>
            </a:r>
          </a:p>
          <a:p>
            <a:pPr>
              <a:tabLst>
                <a:tab pos="3854450" algn="l"/>
              </a:tabLst>
            </a:pPr>
            <a:r>
              <a:rPr lang="en-GB" sz="1000" dirty="0"/>
              <a:t>Served with roasted vegetables, vegan cheese and a salad garnish</a:t>
            </a:r>
          </a:p>
          <a:p>
            <a:pPr>
              <a:tabLst>
                <a:tab pos="3854450" algn="l"/>
              </a:tabLst>
            </a:pPr>
            <a:r>
              <a:rPr lang="en-GB" sz="1000" b="1" dirty="0"/>
              <a:t>Quorn Sausages</a:t>
            </a:r>
            <a:r>
              <a:rPr lang="en-GB" sz="1000" dirty="0"/>
              <a:t>………………………………………………………………………………………….	</a:t>
            </a:r>
            <a:r>
              <a:rPr lang="en-GB" sz="1000" b="1" dirty="0"/>
              <a:t>£10.50</a:t>
            </a:r>
          </a:p>
          <a:p>
            <a:pPr>
              <a:tabLst>
                <a:tab pos="3854450" algn="l"/>
              </a:tabLst>
            </a:pPr>
            <a:r>
              <a:rPr lang="en-GB" sz="1000" dirty="0"/>
              <a:t>Served with salad and potato wedges</a:t>
            </a:r>
          </a:p>
          <a:p>
            <a:pPr>
              <a:tabLst>
                <a:tab pos="3854450" algn="l"/>
              </a:tabLst>
            </a:pPr>
            <a:endParaRPr lang="en-GB" sz="900" dirty="0"/>
          </a:p>
          <a:p>
            <a:pPr>
              <a:tabLst>
                <a:tab pos="3854450" algn="l"/>
              </a:tabLst>
            </a:pPr>
            <a:endParaRPr lang="en-GB" sz="900" dirty="0"/>
          </a:p>
        </p:txBody>
      </p:sp>
      <p:sp>
        <p:nvSpPr>
          <p:cNvPr id="7" name="Rectangle 6">
            <a:extLst>
              <a:ext uri="{FF2B5EF4-FFF2-40B4-BE49-F238E27FC236}">
                <a16:creationId xmlns:a16="http://schemas.microsoft.com/office/drawing/2014/main" id="{220D19A6-7AA6-A394-FF1B-3DA9871774DD}"/>
              </a:ext>
            </a:extLst>
          </p:cNvPr>
          <p:cNvSpPr/>
          <p:nvPr/>
        </p:nvSpPr>
        <p:spPr>
          <a:xfrm>
            <a:off x="4913452" y="9674840"/>
            <a:ext cx="4435288" cy="1046440"/>
          </a:xfrm>
          <a:prstGeom prst="rect">
            <a:avLst/>
          </a:prstGeom>
          <a:noFill/>
        </p:spPr>
        <p:txBody>
          <a:bodyPr wrap="square" rtlCol="0">
            <a:spAutoFit/>
          </a:bodyPr>
          <a:lstStyle/>
          <a:p>
            <a:pPr>
              <a:tabLst>
                <a:tab pos="3860800" algn="l"/>
              </a:tabLst>
            </a:pPr>
            <a:r>
              <a:rPr lang="en-GB" sz="1300" b="1" dirty="0"/>
              <a:t>Extras</a:t>
            </a:r>
          </a:p>
          <a:p>
            <a:pPr>
              <a:tabLst>
                <a:tab pos="3854450" algn="l"/>
              </a:tabLst>
            </a:pPr>
            <a:endParaRPr lang="en-GB" sz="1000" b="1" dirty="0"/>
          </a:p>
          <a:p>
            <a:pPr>
              <a:tabLst>
                <a:tab pos="3854450" algn="l"/>
              </a:tabLst>
            </a:pPr>
            <a:r>
              <a:rPr lang="en-GB" sz="1000" b="1" dirty="0"/>
              <a:t>Chutney</a:t>
            </a:r>
            <a:r>
              <a:rPr lang="en-GB" sz="1000" dirty="0"/>
              <a:t>...........................................................................................................</a:t>
            </a:r>
            <a:r>
              <a:rPr lang="en-GB" sz="1000" b="1" dirty="0"/>
              <a:t>	£0.75 </a:t>
            </a:r>
          </a:p>
          <a:p>
            <a:pPr>
              <a:tabLst>
                <a:tab pos="3854450" algn="l"/>
              </a:tabLst>
            </a:pPr>
            <a:r>
              <a:rPr lang="en-GB" sz="1000" b="1" dirty="0"/>
              <a:t>Onion</a:t>
            </a:r>
            <a:r>
              <a:rPr lang="en-GB" sz="1000" dirty="0"/>
              <a:t>...............................................................................................................</a:t>
            </a:r>
            <a:r>
              <a:rPr lang="en-GB" sz="1000" b="1" dirty="0"/>
              <a:t>£0.75</a:t>
            </a:r>
          </a:p>
          <a:p>
            <a:pPr>
              <a:tabLst>
                <a:tab pos="3854450" algn="l"/>
              </a:tabLst>
            </a:pPr>
            <a:r>
              <a:rPr lang="en-GB" sz="1000" b="1" dirty="0"/>
              <a:t>Tomato</a:t>
            </a:r>
            <a:r>
              <a:rPr lang="en-GB" sz="1000" dirty="0"/>
              <a:t>……………………………………………………………………………………………………….</a:t>
            </a:r>
            <a:r>
              <a:rPr lang="en-GB" sz="1000" b="1" dirty="0"/>
              <a:t>£0.75</a:t>
            </a:r>
            <a:endParaRPr lang="en-GB" sz="900" b="1" dirty="0"/>
          </a:p>
          <a:p>
            <a:pPr>
              <a:tabLst>
                <a:tab pos="3854450" algn="l"/>
              </a:tabLst>
            </a:pPr>
            <a:endParaRPr lang="en-GB" sz="900" dirty="0"/>
          </a:p>
        </p:txBody>
      </p:sp>
      <p:grpSp>
        <p:nvGrpSpPr>
          <p:cNvPr id="2" name="Group 1">
            <a:extLst>
              <a:ext uri="{FF2B5EF4-FFF2-40B4-BE49-F238E27FC236}">
                <a16:creationId xmlns:a16="http://schemas.microsoft.com/office/drawing/2014/main" id="{C8EE423E-6220-95EA-3B2E-FC2E8C4EC92C}"/>
              </a:ext>
            </a:extLst>
          </p:cNvPr>
          <p:cNvGrpSpPr/>
          <p:nvPr/>
        </p:nvGrpSpPr>
        <p:grpSpPr>
          <a:xfrm>
            <a:off x="6044437" y="10676549"/>
            <a:ext cx="3147929" cy="936105"/>
            <a:chOff x="5532832" y="11663742"/>
            <a:chExt cx="3147929" cy="936105"/>
          </a:xfrm>
        </p:grpSpPr>
        <p:grpSp>
          <p:nvGrpSpPr>
            <p:cNvPr id="4" name="Group 3">
              <a:extLst>
                <a:ext uri="{FF2B5EF4-FFF2-40B4-BE49-F238E27FC236}">
                  <a16:creationId xmlns:a16="http://schemas.microsoft.com/office/drawing/2014/main" id="{85A6C6DE-3310-3FD0-9243-432B64633562}"/>
                </a:ext>
              </a:extLst>
            </p:cNvPr>
            <p:cNvGrpSpPr/>
            <p:nvPr/>
          </p:nvGrpSpPr>
          <p:grpSpPr>
            <a:xfrm>
              <a:off x="5532832" y="11663742"/>
              <a:ext cx="3147929" cy="936105"/>
              <a:chOff x="6477207" y="11951832"/>
              <a:chExt cx="2787889" cy="802377"/>
            </a:xfrm>
          </p:grpSpPr>
          <p:sp>
            <p:nvSpPr>
              <p:cNvPr id="10" name="Text Box 2">
                <a:extLst>
                  <a:ext uri="{FF2B5EF4-FFF2-40B4-BE49-F238E27FC236}">
                    <a16:creationId xmlns:a16="http://schemas.microsoft.com/office/drawing/2014/main" id="{B480C9CD-ABA3-C8B6-6228-BA47A915F7B4}"/>
                  </a:ext>
                </a:extLst>
              </p:cNvPr>
              <p:cNvSpPr txBox="1">
                <a:spLocks noChangeArrowheads="1"/>
              </p:cNvSpPr>
              <p:nvPr/>
            </p:nvSpPr>
            <p:spPr bwMode="auto">
              <a:xfrm>
                <a:off x="6477207" y="11951832"/>
                <a:ext cx="2067810" cy="802377"/>
              </a:xfrm>
              <a:prstGeom prst="rect">
                <a:avLst/>
              </a:prstGeom>
              <a:solidFill>
                <a:srgbClr val="FFFFFF"/>
              </a:solidFill>
              <a:ln w="9525">
                <a:noFill/>
                <a:miter lim="800000"/>
                <a:headEnd/>
                <a:tailEnd/>
              </a:ln>
            </p:spPr>
            <p:txBody>
              <a:bodyPr rot="0" vert="horz" wrap="square" lIns="91440" tIns="45720" rIns="91440" bIns="45720" anchor="t" anchorCtr="0" upright="1">
                <a:noAutofit/>
              </a:bodyPr>
              <a:lstStyle/>
              <a:p>
                <a:pPr algn="r"/>
                <a:r>
                  <a:rPr lang="en-GB" sz="1000" dirty="0">
                    <a:effectLst/>
                    <a:ea typeface="Times New Roman" panose="02020603050405020304" pitchFamily="18" charset="0"/>
                    <a:cs typeface="Times New Roman" panose="02020603050405020304" pitchFamily="18" charset="0"/>
                  </a:rPr>
                  <a:t> </a:t>
                </a:r>
              </a:p>
              <a:p>
                <a:pPr algn="r"/>
                <a:r>
                  <a:rPr lang="en-GB" sz="1000" dirty="0">
                    <a:effectLst/>
                    <a:ea typeface="Times New Roman" panose="02020603050405020304" pitchFamily="18" charset="0"/>
                    <a:cs typeface="Times New Roman" panose="02020603050405020304" pitchFamily="18" charset="0"/>
                  </a:rPr>
                  <a:t>Scan this QR Code to load </a:t>
                </a:r>
                <a:br>
                  <a:rPr lang="en-GB" sz="1000" dirty="0">
                    <a:effectLst/>
                    <a:ea typeface="Times New Roman" panose="02020603050405020304" pitchFamily="18" charset="0"/>
                    <a:cs typeface="Times New Roman" panose="02020603050405020304" pitchFamily="18" charset="0"/>
                  </a:rPr>
                </a:br>
                <a:r>
                  <a:rPr lang="en-GB" sz="1000" dirty="0">
                    <a:effectLst/>
                    <a:ea typeface="Times New Roman" panose="02020603050405020304" pitchFamily="18" charset="0"/>
                    <a:cs typeface="Times New Roman" panose="02020603050405020304" pitchFamily="18" charset="0"/>
                  </a:rPr>
                  <a:t>the full Café Menu on your </a:t>
                </a:r>
                <a:br>
                  <a:rPr lang="en-GB" sz="1000" dirty="0">
                    <a:effectLst/>
                    <a:ea typeface="Times New Roman" panose="02020603050405020304" pitchFamily="18" charset="0"/>
                    <a:cs typeface="Times New Roman" panose="02020603050405020304" pitchFamily="18" charset="0"/>
                  </a:rPr>
                </a:br>
                <a:r>
                  <a:rPr lang="en-GB" sz="1000" dirty="0">
                    <a:effectLst/>
                    <a:ea typeface="Times New Roman" panose="02020603050405020304" pitchFamily="18" charset="0"/>
                    <a:cs typeface="Times New Roman" panose="02020603050405020304" pitchFamily="18" charset="0"/>
                  </a:rPr>
                  <a:t>smartphone or tablet.</a:t>
                </a:r>
              </a:p>
              <a:p>
                <a:pPr algn="r"/>
                <a:r>
                  <a:rPr lang="en-GB" sz="1000" dirty="0">
                    <a:effectLst/>
                    <a:ea typeface="Times New Roman" panose="02020603050405020304" pitchFamily="18" charset="0"/>
                    <a:cs typeface="Times New Roman" panose="02020603050405020304" pitchFamily="18" charset="0"/>
                  </a:rPr>
                  <a:t>www.singletonenvironmentcentre.org.uk</a:t>
                </a:r>
              </a:p>
            </p:txBody>
          </p:sp>
          <p:pic>
            <p:nvPicPr>
              <p:cNvPr id="11" name="Picture 10">
                <a:extLst>
                  <a:ext uri="{FF2B5EF4-FFF2-40B4-BE49-F238E27FC236}">
                    <a16:creationId xmlns:a16="http://schemas.microsoft.com/office/drawing/2014/main" id="{38EACFC6-4225-9E6E-4F01-6A0E635E6F3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8545017" y="12017912"/>
                <a:ext cx="720079" cy="731263"/>
              </a:xfrm>
              <a:prstGeom prst="rect">
                <a:avLst/>
              </a:prstGeom>
              <a:noFill/>
              <a:ln>
                <a:noFill/>
              </a:ln>
            </p:spPr>
          </p:pic>
          <p:sp>
            <p:nvSpPr>
              <p:cNvPr id="12" name="Rectangle 11">
                <a:extLst>
                  <a:ext uri="{FF2B5EF4-FFF2-40B4-BE49-F238E27FC236}">
                    <a16:creationId xmlns:a16="http://schemas.microsoft.com/office/drawing/2014/main" id="{3C1D61BF-2B30-9D2A-C49E-A1CFE07F3205}"/>
                  </a:ext>
                </a:extLst>
              </p:cNvPr>
              <p:cNvSpPr/>
              <p:nvPr/>
            </p:nvSpPr>
            <p:spPr>
              <a:xfrm>
                <a:off x="6477207" y="12017908"/>
                <a:ext cx="2787889" cy="731263"/>
              </a:xfrm>
              <a:prstGeom prst="rect">
                <a:avLst/>
              </a:prstGeom>
              <a:no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8" name="Graphic 7" descr="Footprints">
              <a:extLst>
                <a:ext uri="{FF2B5EF4-FFF2-40B4-BE49-F238E27FC236}">
                  <a16:creationId xmlns:a16="http://schemas.microsoft.com/office/drawing/2014/main" id="{FB6F3651-FAA0-3868-8DD4-E3A58A0DD7E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36704" y="11873408"/>
              <a:ext cx="375621" cy="375621"/>
            </a:xfrm>
            <a:prstGeom prst="rect">
              <a:avLst/>
            </a:prstGeom>
          </p:spPr>
        </p:pic>
      </p:grpSp>
    </p:spTree>
    <p:extLst>
      <p:ext uri="{BB962C8B-B14F-4D97-AF65-F5344CB8AC3E}">
        <p14:creationId xmlns:p14="http://schemas.microsoft.com/office/powerpoint/2010/main" val="960743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C46EEB3-6BE3-4971-A5A2-FB754F892137}"/>
              </a:ext>
            </a:extLst>
          </p:cNvPr>
          <p:cNvSpPr/>
          <p:nvPr/>
        </p:nvSpPr>
        <p:spPr>
          <a:xfrm>
            <a:off x="407988" y="2103594"/>
            <a:ext cx="8857107" cy="567679"/>
          </a:xfrm>
          <a:prstGeom prst="rect">
            <a:avLst/>
          </a:prstGeom>
          <a:solidFill>
            <a:schemeClr val="accent6">
              <a:lumMod val="20000"/>
              <a:lumOff val="80000"/>
            </a:schemeClr>
          </a:solidFill>
          <a:ln>
            <a:noFill/>
          </a:ln>
        </p:spPr>
        <p:txBody>
          <a:bodyPr wrap="none">
            <a:noAutofit/>
          </a:bodyPr>
          <a:lstStyle/>
          <a:p>
            <a:pPr algn="ctr"/>
            <a:r>
              <a:rPr lang="en-GB" sz="2000" b="1" dirty="0"/>
              <a:t>LUNCH – CHILDRENS MENU</a:t>
            </a:r>
          </a:p>
          <a:p>
            <a:pPr algn="ctr"/>
            <a:r>
              <a:rPr lang="en-GB" sz="1200" dirty="0"/>
              <a:t>Served </a:t>
            </a:r>
            <a:r>
              <a:rPr lang="en-GB" sz="1200" b="1" dirty="0"/>
              <a:t>11:30–14:30</a:t>
            </a:r>
            <a:r>
              <a:rPr lang="en-GB" sz="1200" dirty="0"/>
              <a:t> Monday to Saturday</a:t>
            </a:r>
          </a:p>
        </p:txBody>
      </p:sp>
      <p:sp>
        <p:nvSpPr>
          <p:cNvPr id="23" name="TextBox 22">
            <a:extLst>
              <a:ext uri="{FF2B5EF4-FFF2-40B4-BE49-F238E27FC236}">
                <a16:creationId xmlns:a16="http://schemas.microsoft.com/office/drawing/2014/main" id="{B6C35C7A-0318-4DEE-98A9-1FCA484BD021}"/>
              </a:ext>
            </a:extLst>
          </p:cNvPr>
          <p:cNvSpPr txBox="1"/>
          <p:nvPr/>
        </p:nvSpPr>
        <p:spPr>
          <a:xfrm>
            <a:off x="407989" y="2751666"/>
            <a:ext cx="8857106" cy="2169825"/>
          </a:xfrm>
          <a:prstGeom prst="rect">
            <a:avLst/>
          </a:prstGeom>
          <a:noFill/>
        </p:spPr>
        <p:txBody>
          <a:bodyPr wrap="square" rtlCol="0">
            <a:spAutoFit/>
          </a:bodyPr>
          <a:lstStyle/>
          <a:p>
            <a:pPr>
              <a:tabLst>
                <a:tab pos="8255000" algn="l"/>
              </a:tabLst>
            </a:pPr>
            <a:r>
              <a:rPr lang="en-GB" sz="1000" b="1" dirty="0"/>
              <a:t>Sausage </a:t>
            </a:r>
            <a:r>
              <a:rPr lang="en-GB" sz="1000" dirty="0"/>
              <a:t>....................................................................................................................................................................................................................................................	</a:t>
            </a:r>
            <a:r>
              <a:rPr lang="en-GB" sz="1000" b="1" dirty="0"/>
              <a:t>£5.50</a:t>
            </a:r>
            <a:endParaRPr lang="en-GB" sz="1000" dirty="0"/>
          </a:p>
          <a:p>
            <a:pPr>
              <a:tabLst>
                <a:tab pos="8255000" algn="l"/>
              </a:tabLst>
            </a:pPr>
            <a:r>
              <a:rPr lang="en-GB" sz="1000" dirty="0"/>
              <a:t>Korkers sausage with potato wedges, and your choice of baked beans or salad</a:t>
            </a:r>
          </a:p>
          <a:p>
            <a:pPr>
              <a:tabLst>
                <a:tab pos="8255000" algn="l"/>
              </a:tabLst>
            </a:pPr>
            <a:r>
              <a:rPr lang="en-GB" sz="1000" b="1" dirty="0"/>
              <a:t>Pizza </a:t>
            </a:r>
            <a:r>
              <a:rPr lang="en-GB" sz="1000" dirty="0"/>
              <a:t>……………………………………………………………………………………………………………………………………………………………………………………………………………………………………………….</a:t>
            </a:r>
            <a:r>
              <a:rPr lang="en-GB" sz="1000" b="1" dirty="0"/>
              <a:t>	£5.50</a:t>
            </a:r>
            <a:endParaRPr lang="en-GB" sz="1000" dirty="0"/>
          </a:p>
          <a:p>
            <a:pPr>
              <a:tabLst>
                <a:tab pos="8255000" algn="l"/>
              </a:tabLst>
            </a:pPr>
            <a:r>
              <a:rPr lang="en-GB" sz="1000" dirty="0"/>
              <a:t>Pizza served with potato wedges, and your choice of baked beans or salad</a:t>
            </a:r>
          </a:p>
          <a:p>
            <a:pPr>
              <a:tabLst>
                <a:tab pos="8255000" algn="l"/>
              </a:tabLst>
            </a:pPr>
            <a:r>
              <a:rPr lang="en-GB" sz="1000" b="1" dirty="0"/>
              <a:t>Omelette </a:t>
            </a:r>
            <a:r>
              <a:rPr lang="en-GB" sz="1000" dirty="0"/>
              <a:t>………………………………………………………………………………………………………………………………………………………………………………………………………………………………..……...</a:t>
            </a:r>
            <a:r>
              <a:rPr lang="en-GB" sz="1000" b="1" dirty="0"/>
              <a:t>	£5.50</a:t>
            </a:r>
            <a:endParaRPr lang="en-GB" sz="1000" dirty="0"/>
          </a:p>
          <a:p>
            <a:pPr>
              <a:tabLst>
                <a:tab pos="8255000" algn="l"/>
              </a:tabLst>
            </a:pPr>
            <a:r>
              <a:rPr lang="en-GB" sz="1000" dirty="0"/>
              <a:t>A child friendly size omelette filled with grated cheese, served with potato wedges and your choice of baked beans or salad</a:t>
            </a:r>
          </a:p>
          <a:p>
            <a:pPr>
              <a:tabLst>
                <a:tab pos="8255000" algn="l"/>
              </a:tabLst>
            </a:pPr>
            <a:r>
              <a:rPr lang="en-GB" sz="1000" b="1" dirty="0"/>
              <a:t>On 1 slice of Toast </a:t>
            </a:r>
            <a:r>
              <a:rPr lang="en-GB" sz="1000" dirty="0"/>
              <a:t>…………………………………………………………………………………………………………………………………………………………………………………………………………………………… </a:t>
            </a:r>
            <a:r>
              <a:rPr lang="en-GB" sz="1000" b="1" dirty="0"/>
              <a:t>£2.75</a:t>
            </a:r>
            <a:endParaRPr lang="en-GB" sz="1000" dirty="0"/>
          </a:p>
          <a:p>
            <a:pPr>
              <a:tabLst>
                <a:tab pos="8255000" algn="l"/>
              </a:tabLst>
            </a:pPr>
            <a:r>
              <a:rPr lang="en-GB" sz="1000" dirty="0"/>
              <a:t>Comfort food at its finest – your choice of cheese or beans on toast. Or for an extra £0.50 – have both!</a:t>
            </a:r>
          </a:p>
          <a:p>
            <a:pPr>
              <a:tabLst>
                <a:tab pos="8255000" algn="l"/>
              </a:tabLst>
            </a:pPr>
            <a:r>
              <a:rPr lang="en-GB" sz="1000" b="1" dirty="0"/>
              <a:t>Jacket Potato </a:t>
            </a:r>
            <a:r>
              <a:rPr lang="en-GB" sz="1000" dirty="0"/>
              <a:t>………………………………………………………………………………………………………………………………………………………………………………………………………………………………….</a:t>
            </a:r>
            <a:r>
              <a:rPr lang="en-GB" sz="1000" b="1" dirty="0"/>
              <a:t>	£4.75</a:t>
            </a:r>
            <a:endParaRPr lang="en-GB" sz="1000" dirty="0"/>
          </a:p>
          <a:p>
            <a:pPr>
              <a:spcAft>
                <a:spcPts val="600"/>
              </a:spcAft>
              <a:tabLst>
                <a:tab pos="8255000" algn="l"/>
              </a:tabLst>
            </a:pPr>
            <a:r>
              <a:rPr lang="en-GB" sz="1000" dirty="0"/>
              <a:t>Topped with cheese, or beans, or for an extra £0.65 have both!</a:t>
            </a:r>
          </a:p>
          <a:p>
            <a:pPr>
              <a:tabLst>
                <a:tab pos="8255000" algn="l"/>
              </a:tabLst>
            </a:pPr>
            <a:r>
              <a:rPr lang="en-GB" sz="1000" b="1" dirty="0"/>
              <a:t>Fussy Eaters?</a:t>
            </a:r>
          </a:p>
          <a:p>
            <a:r>
              <a:rPr lang="en-GB" sz="1000" dirty="0"/>
              <a:t>We know children can be picky with what they want to eat. If you have any questions, or if perhaps something isn’t quite right for your child’s needs, please ask and we will see what we can do!</a:t>
            </a:r>
          </a:p>
        </p:txBody>
      </p:sp>
      <p:sp>
        <p:nvSpPr>
          <p:cNvPr id="16" name="Rectangle 15">
            <a:extLst>
              <a:ext uri="{FF2B5EF4-FFF2-40B4-BE49-F238E27FC236}">
                <a16:creationId xmlns:a16="http://schemas.microsoft.com/office/drawing/2014/main" id="{D3C2E16F-19B9-4E77-94F8-75D3D268CFE8}"/>
              </a:ext>
            </a:extLst>
          </p:cNvPr>
          <p:cNvSpPr/>
          <p:nvPr/>
        </p:nvSpPr>
        <p:spPr>
          <a:xfrm>
            <a:off x="407989" y="5104656"/>
            <a:ext cx="4248596" cy="720452"/>
          </a:xfrm>
          <a:prstGeom prst="rect">
            <a:avLst/>
          </a:prstGeom>
          <a:solidFill>
            <a:schemeClr val="accent6">
              <a:lumMod val="20000"/>
              <a:lumOff val="80000"/>
            </a:schemeClr>
          </a:solidFill>
          <a:ln>
            <a:noFill/>
          </a:ln>
        </p:spPr>
        <p:txBody>
          <a:bodyPr wrap="square" anchor="ctr" anchorCtr="0">
            <a:noAutofit/>
          </a:bodyPr>
          <a:lstStyle/>
          <a:p>
            <a:pPr algn="ctr"/>
            <a:r>
              <a:rPr lang="en-GB" sz="2000" b="1" dirty="0"/>
              <a:t>DESSERTS</a:t>
            </a:r>
            <a:endParaRPr lang="en-GB" dirty="0"/>
          </a:p>
        </p:txBody>
      </p:sp>
      <p:sp>
        <p:nvSpPr>
          <p:cNvPr id="17" name="Rectangle 16">
            <a:extLst>
              <a:ext uri="{FF2B5EF4-FFF2-40B4-BE49-F238E27FC236}">
                <a16:creationId xmlns:a16="http://schemas.microsoft.com/office/drawing/2014/main" id="{91CDF3F5-0470-49D3-81FF-6BFA50E93100}"/>
              </a:ext>
            </a:extLst>
          </p:cNvPr>
          <p:cNvSpPr/>
          <p:nvPr/>
        </p:nvSpPr>
        <p:spPr>
          <a:xfrm>
            <a:off x="4944616" y="5104656"/>
            <a:ext cx="4291553" cy="720452"/>
          </a:xfrm>
          <a:prstGeom prst="rect">
            <a:avLst/>
          </a:prstGeom>
          <a:solidFill>
            <a:schemeClr val="accent6">
              <a:lumMod val="20000"/>
              <a:lumOff val="80000"/>
            </a:schemeClr>
          </a:solidFill>
          <a:ln>
            <a:noFill/>
          </a:ln>
        </p:spPr>
        <p:txBody>
          <a:bodyPr wrap="square" anchor="ctr" anchorCtr="0">
            <a:noAutofit/>
          </a:bodyPr>
          <a:lstStyle/>
          <a:p>
            <a:pPr algn="ctr"/>
            <a:r>
              <a:rPr lang="en-GB" sz="2000" b="1" dirty="0"/>
              <a:t>LUNCH &amp; BRUNCH</a:t>
            </a:r>
          </a:p>
          <a:p>
            <a:pPr algn="ctr"/>
            <a:r>
              <a:rPr lang="en-GB" sz="1200" dirty="0"/>
              <a:t>Served </a:t>
            </a:r>
            <a:r>
              <a:rPr lang="en-GB" sz="1200" b="1" dirty="0"/>
              <a:t>11:30–14:30</a:t>
            </a:r>
            <a:r>
              <a:rPr lang="en-GB" sz="1200" dirty="0"/>
              <a:t> </a:t>
            </a:r>
            <a:r>
              <a:rPr lang="en-GB" sz="1200" b="1" dirty="0"/>
              <a:t> </a:t>
            </a:r>
          </a:p>
          <a:p>
            <a:pPr algn="ctr"/>
            <a:r>
              <a:rPr lang="en-GB" sz="1100" dirty="0"/>
              <a:t>Monday to Saturday</a:t>
            </a:r>
          </a:p>
        </p:txBody>
      </p:sp>
      <p:sp>
        <p:nvSpPr>
          <p:cNvPr id="2" name="Rectangle 1">
            <a:extLst>
              <a:ext uri="{FF2B5EF4-FFF2-40B4-BE49-F238E27FC236}">
                <a16:creationId xmlns:a16="http://schemas.microsoft.com/office/drawing/2014/main" id="{573E2DFB-28DF-4548-94B7-4E63D98E425F}"/>
              </a:ext>
            </a:extLst>
          </p:cNvPr>
          <p:cNvSpPr/>
          <p:nvPr/>
        </p:nvSpPr>
        <p:spPr>
          <a:xfrm>
            <a:off x="4943832" y="5896744"/>
            <a:ext cx="4291553" cy="1600438"/>
          </a:xfrm>
          <a:prstGeom prst="rect">
            <a:avLst/>
          </a:prstGeom>
          <a:noFill/>
        </p:spPr>
        <p:txBody>
          <a:bodyPr wrap="square" rtlCol="0">
            <a:spAutoFit/>
          </a:bodyPr>
          <a:lstStyle/>
          <a:p>
            <a:pPr>
              <a:tabLst>
                <a:tab pos="3676650" algn="l"/>
              </a:tabLst>
            </a:pPr>
            <a:r>
              <a:rPr lang="en-GB" sz="1000" b="1" dirty="0"/>
              <a:t>Omelette </a:t>
            </a:r>
            <a:r>
              <a:rPr lang="en-GB" sz="1000" dirty="0"/>
              <a:t>……………………………………………………………………………………………</a:t>
            </a:r>
            <a:r>
              <a:rPr lang="en-GB" sz="1000" b="1" dirty="0"/>
              <a:t>	£9.25</a:t>
            </a:r>
          </a:p>
          <a:p>
            <a:pPr>
              <a:tabLst>
                <a:tab pos="3676650" algn="l"/>
              </a:tabLst>
            </a:pPr>
            <a:r>
              <a:rPr lang="en-GB" sz="1000" dirty="0"/>
              <a:t>Served with a choice of 2 fillings, salad garnish and wedges</a:t>
            </a:r>
          </a:p>
          <a:p>
            <a:pPr>
              <a:tabLst>
                <a:tab pos="3676650" algn="l"/>
              </a:tabLst>
            </a:pPr>
            <a:endParaRPr lang="en-GB" sz="1000" dirty="0"/>
          </a:p>
          <a:p>
            <a:pPr>
              <a:spcAft>
                <a:spcPts val="600"/>
              </a:spcAft>
              <a:tabLst>
                <a:tab pos="3676650" algn="l"/>
              </a:tabLst>
            </a:pPr>
            <a:r>
              <a:rPr lang="en-GB" sz="1000" b="1" dirty="0"/>
              <a:t>Footprints Brunch </a:t>
            </a:r>
            <a:r>
              <a:rPr lang="en-GB" sz="1000" dirty="0"/>
              <a:t>………………………………..…………………………………………….</a:t>
            </a:r>
            <a:r>
              <a:rPr lang="en-GB" sz="1000" b="1" dirty="0"/>
              <a:t>	£11.50</a:t>
            </a:r>
            <a:endParaRPr lang="en-GB" sz="1000" dirty="0"/>
          </a:p>
          <a:p>
            <a:pPr>
              <a:spcAft>
                <a:spcPts val="600"/>
              </a:spcAft>
              <a:tabLst>
                <a:tab pos="3676650" algn="l"/>
              </a:tabLst>
            </a:pPr>
            <a:r>
              <a:rPr lang="en-GB" sz="1000" dirty="0"/>
              <a:t>Served with 2 Woodchurch sausages, fried egg, 2 bacon, beans and wedges</a:t>
            </a:r>
          </a:p>
          <a:p>
            <a:pPr>
              <a:spcAft>
                <a:spcPts val="600"/>
              </a:spcAft>
              <a:tabLst>
                <a:tab pos="3676650" algn="l"/>
              </a:tabLst>
            </a:pPr>
            <a:endParaRPr lang="en-GB" sz="900" dirty="0"/>
          </a:p>
          <a:p>
            <a:pPr>
              <a:spcAft>
                <a:spcPts val="600"/>
              </a:spcAft>
              <a:tabLst>
                <a:tab pos="3676650" algn="l"/>
              </a:tabLst>
            </a:pPr>
            <a:endParaRPr lang="en-GB" sz="900" dirty="0"/>
          </a:p>
          <a:p>
            <a:pPr algn="ctr">
              <a:tabLst>
                <a:tab pos="3676650" algn="l"/>
              </a:tabLst>
            </a:pPr>
            <a:endParaRPr lang="en-GB" sz="1000" b="1" dirty="0"/>
          </a:p>
        </p:txBody>
      </p:sp>
      <p:sp>
        <p:nvSpPr>
          <p:cNvPr id="4" name="Rectangle 3">
            <a:extLst>
              <a:ext uri="{FF2B5EF4-FFF2-40B4-BE49-F238E27FC236}">
                <a16:creationId xmlns:a16="http://schemas.microsoft.com/office/drawing/2014/main" id="{7F6AAC6A-6A70-4CD4-B4CD-B1CCB9937297}"/>
              </a:ext>
            </a:extLst>
          </p:cNvPr>
          <p:cNvSpPr/>
          <p:nvPr/>
        </p:nvSpPr>
        <p:spPr>
          <a:xfrm>
            <a:off x="407988" y="5786115"/>
            <a:ext cx="4392612" cy="2708434"/>
          </a:xfrm>
          <a:prstGeom prst="rect">
            <a:avLst/>
          </a:prstGeom>
        </p:spPr>
        <p:txBody>
          <a:bodyPr wrap="square">
            <a:spAutoFit/>
          </a:bodyPr>
          <a:lstStyle/>
          <a:p>
            <a:pPr>
              <a:tabLst>
                <a:tab pos="3321050" algn="l"/>
              </a:tabLst>
            </a:pPr>
            <a:r>
              <a:rPr lang="en-GB" sz="1000" b="1" dirty="0">
                <a:latin typeface="Calibri" panose="020F0502020204030204" pitchFamily="34" charset="0"/>
                <a:ea typeface="Calibri" panose="020F0502020204030204" pitchFamily="34" charset="0"/>
                <a:cs typeface="Times New Roman" panose="02020603050405020304" pitchFamily="18" charset="0"/>
              </a:rPr>
              <a:t>Simply Ice Cream </a:t>
            </a:r>
            <a:r>
              <a:rPr lang="en-GB" sz="1000" dirty="0">
                <a:latin typeface="Calibri" panose="020F0502020204030204" pitchFamily="34" charset="0"/>
                <a:ea typeface="Calibri" panose="020F0502020204030204" pitchFamily="34" charset="0"/>
                <a:cs typeface="Times New Roman" panose="02020603050405020304" pitchFamily="18" charset="0"/>
              </a:rPr>
              <a:t>………………………………………………………………….….</a:t>
            </a:r>
            <a:r>
              <a:rPr lang="en-GB" sz="900" b="1" dirty="0">
                <a:latin typeface="Calibri" panose="020F0502020204030204" pitchFamily="34" charset="0"/>
                <a:ea typeface="Calibri" panose="020F0502020204030204" pitchFamily="34" charset="0"/>
                <a:cs typeface="Times New Roman" panose="02020603050405020304" pitchFamily="18" charset="0"/>
              </a:rPr>
              <a:t>	</a:t>
            </a:r>
            <a:r>
              <a:rPr lang="en-GB" sz="1000" b="1" dirty="0">
                <a:latin typeface="Calibri" panose="020F0502020204030204" pitchFamily="34" charset="0"/>
                <a:ea typeface="Calibri" panose="020F0502020204030204" pitchFamily="34" charset="0"/>
                <a:cs typeface="Times New Roman" panose="02020603050405020304" pitchFamily="18" charset="0"/>
              </a:rPr>
              <a:t>£2.60 </a:t>
            </a:r>
            <a:r>
              <a:rPr lang="en-GB" sz="800" b="1" dirty="0">
                <a:latin typeface="Calibri" panose="020F0502020204030204" pitchFamily="34" charset="0"/>
                <a:ea typeface="Calibri" panose="020F0502020204030204" pitchFamily="34" charset="0"/>
                <a:cs typeface="Times New Roman" panose="02020603050405020304" pitchFamily="18" charset="0"/>
              </a:rPr>
              <a:t>per</a:t>
            </a:r>
            <a:r>
              <a:rPr lang="en-GB" sz="900" b="1" dirty="0">
                <a:latin typeface="Calibri" panose="020F0502020204030204" pitchFamily="34" charset="0"/>
                <a:ea typeface="Calibri" panose="020F0502020204030204" pitchFamily="34" charset="0"/>
                <a:cs typeface="Times New Roman" panose="02020603050405020304" pitchFamily="18" charset="0"/>
              </a:rPr>
              <a:t> tub </a:t>
            </a:r>
            <a:r>
              <a:rPr lang="en-GB" sz="1000" dirty="0">
                <a:latin typeface="Calibri" panose="020F0502020204030204" pitchFamily="34" charset="0"/>
                <a:ea typeface="Calibri" panose="020F0502020204030204" pitchFamily="34" charset="0"/>
                <a:cs typeface="Times New Roman" panose="02020603050405020304" pitchFamily="18" charset="0"/>
              </a:rPr>
              <a:t>Kentish producers of gourmet ice cream, produced in Bonnington 	</a:t>
            </a:r>
          </a:p>
          <a:p>
            <a:pPr>
              <a:tabLst>
                <a:tab pos="3321050" algn="l"/>
              </a:tabLst>
            </a:pPr>
            <a:r>
              <a:rPr lang="en-GB" sz="1000" dirty="0">
                <a:latin typeface="Calibri" panose="020F0502020204030204" pitchFamily="34" charset="0"/>
                <a:ea typeface="Calibri" panose="020F0502020204030204" pitchFamily="34" charset="0"/>
                <a:cs typeface="Times New Roman" panose="02020603050405020304" pitchFamily="18" charset="0"/>
              </a:rPr>
              <a:t>near Ashford. Please ask the team for the flavours we have this month!</a:t>
            </a:r>
          </a:p>
          <a:p>
            <a:pPr>
              <a:tabLst>
                <a:tab pos="3321050" algn="l"/>
              </a:tabLst>
            </a:pPr>
            <a:r>
              <a:rPr lang="en-GB" sz="1000" b="1" dirty="0">
                <a:latin typeface="Calibri" panose="020F0502020204030204" pitchFamily="34" charset="0"/>
                <a:ea typeface="Calibri" panose="020F0502020204030204" pitchFamily="34" charset="0"/>
                <a:cs typeface="Times New Roman" panose="02020603050405020304" pitchFamily="18" charset="0"/>
              </a:rPr>
              <a:t>Caramel Sundae </a:t>
            </a:r>
            <a:r>
              <a:rPr lang="en-GB" sz="1000" dirty="0">
                <a:latin typeface="Calibri" panose="020F0502020204030204" pitchFamily="34" charset="0"/>
                <a:ea typeface="Calibri" panose="020F0502020204030204" pitchFamily="34" charset="0"/>
                <a:cs typeface="Times New Roman" panose="02020603050405020304" pitchFamily="18" charset="0"/>
              </a:rPr>
              <a:t>……………………………………………………………..….</a:t>
            </a:r>
            <a:r>
              <a:rPr lang="en-GB" sz="900" b="1" dirty="0">
                <a:latin typeface="Calibri" panose="020F0502020204030204" pitchFamily="34" charset="0"/>
                <a:ea typeface="Calibri" panose="020F0502020204030204" pitchFamily="34" charset="0"/>
                <a:cs typeface="Times New Roman" panose="02020603050405020304" pitchFamily="18" charset="0"/>
              </a:rPr>
              <a:t>	</a:t>
            </a:r>
            <a:r>
              <a:rPr lang="en-GB" sz="1000" b="1" dirty="0">
                <a:latin typeface="Calibri" panose="020F0502020204030204" pitchFamily="34" charset="0"/>
                <a:ea typeface="Calibri" panose="020F0502020204030204" pitchFamily="34" charset="0"/>
                <a:cs typeface="Times New Roman" panose="02020603050405020304" pitchFamily="18" charset="0"/>
              </a:rPr>
              <a:t>£5.95</a:t>
            </a:r>
            <a:endParaRPr lang="en-GB" sz="900" dirty="0">
              <a:latin typeface="Calibri" panose="020F0502020204030204" pitchFamily="34" charset="0"/>
              <a:ea typeface="Calibri" panose="020F0502020204030204" pitchFamily="34" charset="0"/>
              <a:cs typeface="Times New Roman" panose="02020603050405020304" pitchFamily="18" charset="0"/>
            </a:endParaRPr>
          </a:p>
          <a:p>
            <a:pPr>
              <a:tabLst>
                <a:tab pos="3321050" algn="l"/>
              </a:tabLst>
            </a:pPr>
            <a:r>
              <a:rPr lang="en-GB" sz="1000" dirty="0">
                <a:latin typeface="Calibri" panose="020F0502020204030204" pitchFamily="34" charset="0"/>
                <a:ea typeface="Calibri" panose="020F0502020204030204" pitchFamily="34" charset="0"/>
                <a:cs typeface="Times New Roman" panose="02020603050405020304" pitchFamily="18" charset="0"/>
              </a:rPr>
              <a:t>Vanilla ice cream, cream, cubes of homemade flapjack</a:t>
            </a:r>
          </a:p>
          <a:p>
            <a:pPr>
              <a:tabLst>
                <a:tab pos="3321050" algn="l"/>
              </a:tabLst>
            </a:pPr>
            <a:r>
              <a:rPr lang="en-GB" sz="1000" dirty="0">
                <a:latin typeface="Calibri" panose="020F0502020204030204" pitchFamily="34" charset="0"/>
                <a:ea typeface="Calibri" panose="020F0502020204030204" pitchFamily="34" charset="0"/>
                <a:cs typeface="Times New Roman" panose="02020603050405020304" pitchFamily="18" charset="0"/>
              </a:rPr>
              <a:t>and toffee sauce</a:t>
            </a:r>
          </a:p>
          <a:p>
            <a:pPr>
              <a:tabLst>
                <a:tab pos="3321050" algn="l"/>
              </a:tabLst>
            </a:pPr>
            <a:r>
              <a:rPr lang="en-GB" sz="1000" b="1" dirty="0">
                <a:latin typeface="Calibri" panose="020F0502020204030204" pitchFamily="34" charset="0"/>
                <a:ea typeface="Calibri" panose="020F0502020204030204" pitchFamily="34" charset="0"/>
                <a:cs typeface="Times New Roman" panose="02020603050405020304" pitchFamily="18" charset="0"/>
              </a:rPr>
              <a:t>Chocolate Fudge Brownie Sundae </a:t>
            </a:r>
            <a:r>
              <a:rPr lang="en-GB" sz="1000" dirty="0">
                <a:latin typeface="Calibri" panose="020F0502020204030204" pitchFamily="34" charset="0"/>
                <a:ea typeface="Calibri" panose="020F0502020204030204" pitchFamily="34" charset="0"/>
                <a:cs typeface="Times New Roman" panose="02020603050405020304" pitchFamily="18" charset="0"/>
              </a:rPr>
              <a:t>……………………………………....….</a:t>
            </a:r>
            <a:r>
              <a:rPr lang="en-GB" sz="900" b="1" dirty="0">
                <a:latin typeface="Calibri" panose="020F0502020204030204" pitchFamily="34" charset="0"/>
                <a:ea typeface="Calibri" panose="020F0502020204030204" pitchFamily="34" charset="0"/>
                <a:cs typeface="Times New Roman" panose="02020603050405020304" pitchFamily="18" charset="0"/>
              </a:rPr>
              <a:t>	</a:t>
            </a:r>
            <a:r>
              <a:rPr lang="en-GB" sz="1000" b="1" dirty="0">
                <a:latin typeface="Calibri" panose="020F0502020204030204" pitchFamily="34" charset="0"/>
                <a:ea typeface="Calibri" panose="020F0502020204030204" pitchFamily="34" charset="0"/>
                <a:cs typeface="Times New Roman" panose="02020603050405020304" pitchFamily="18" charset="0"/>
              </a:rPr>
              <a:t>£5.95</a:t>
            </a:r>
            <a:endParaRPr lang="en-GB" sz="900" dirty="0">
              <a:latin typeface="Calibri" panose="020F0502020204030204" pitchFamily="34" charset="0"/>
              <a:ea typeface="Calibri" panose="020F0502020204030204" pitchFamily="34" charset="0"/>
              <a:cs typeface="Times New Roman" panose="02020603050405020304" pitchFamily="18" charset="0"/>
            </a:endParaRPr>
          </a:p>
          <a:p>
            <a:pPr>
              <a:tabLst>
                <a:tab pos="3321050" algn="l"/>
              </a:tabLst>
            </a:pPr>
            <a:r>
              <a:rPr lang="en-GB" sz="1000" dirty="0">
                <a:latin typeface="Calibri" panose="020F0502020204030204" pitchFamily="34" charset="0"/>
                <a:ea typeface="Calibri" panose="020F0502020204030204" pitchFamily="34" charset="0"/>
                <a:cs typeface="Times New Roman" panose="02020603050405020304" pitchFamily="18" charset="0"/>
              </a:rPr>
              <a:t>Warm homemade brownie, chocolate ice cream, cream,</a:t>
            </a:r>
          </a:p>
          <a:p>
            <a:pPr>
              <a:tabLst>
                <a:tab pos="3321050" algn="l"/>
              </a:tabLst>
            </a:pPr>
            <a:r>
              <a:rPr lang="en-GB" sz="1000" dirty="0">
                <a:latin typeface="Calibri" panose="020F0502020204030204" pitchFamily="34" charset="0"/>
                <a:ea typeface="Calibri" panose="020F0502020204030204" pitchFamily="34" charset="0"/>
                <a:cs typeface="Times New Roman" panose="02020603050405020304" pitchFamily="18" charset="0"/>
              </a:rPr>
              <a:t>chocolate sauce and chocolate shavings</a:t>
            </a:r>
          </a:p>
          <a:p>
            <a:pPr>
              <a:tabLst>
                <a:tab pos="3321050" algn="l"/>
              </a:tabLst>
            </a:pPr>
            <a:r>
              <a:rPr lang="en-GB" sz="1000" b="1" dirty="0">
                <a:latin typeface="Calibri" panose="020F0502020204030204" pitchFamily="34" charset="0"/>
                <a:ea typeface="Calibri" panose="020F0502020204030204" pitchFamily="34" charset="0"/>
                <a:cs typeface="Times New Roman" panose="02020603050405020304" pitchFamily="18" charset="0"/>
              </a:rPr>
              <a:t>Banoffee Shortbread </a:t>
            </a:r>
            <a:r>
              <a:rPr lang="en-GB" sz="1000" dirty="0">
                <a:latin typeface="Calibri" panose="020F0502020204030204" pitchFamily="34" charset="0"/>
                <a:ea typeface="Calibri" panose="020F0502020204030204" pitchFamily="34" charset="0"/>
                <a:cs typeface="Times New Roman" panose="02020603050405020304" pitchFamily="18" charset="0"/>
              </a:rPr>
              <a:t>…………………………………………………………....…</a:t>
            </a:r>
            <a:r>
              <a:rPr lang="en-GB" sz="900" b="1" dirty="0">
                <a:latin typeface="Calibri" panose="020F0502020204030204" pitchFamily="34" charset="0"/>
                <a:ea typeface="Calibri" panose="020F0502020204030204" pitchFamily="34" charset="0"/>
                <a:cs typeface="Times New Roman" panose="02020603050405020304" pitchFamily="18" charset="0"/>
              </a:rPr>
              <a:t>	</a:t>
            </a:r>
            <a:r>
              <a:rPr lang="en-GB" sz="1000" b="1" dirty="0">
                <a:latin typeface="Calibri" panose="020F0502020204030204" pitchFamily="34" charset="0"/>
                <a:ea typeface="Calibri" panose="020F0502020204030204" pitchFamily="34" charset="0"/>
                <a:cs typeface="Times New Roman" panose="02020603050405020304" pitchFamily="18" charset="0"/>
              </a:rPr>
              <a:t>£5.95</a:t>
            </a:r>
            <a:endParaRPr lang="en-GB" sz="900" dirty="0">
              <a:latin typeface="Calibri" panose="020F0502020204030204" pitchFamily="34" charset="0"/>
              <a:ea typeface="Calibri" panose="020F0502020204030204" pitchFamily="34" charset="0"/>
              <a:cs typeface="Times New Roman" panose="02020603050405020304" pitchFamily="18" charset="0"/>
            </a:endParaRPr>
          </a:p>
          <a:p>
            <a:pPr>
              <a:tabLst>
                <a:tab pos="3321050" algn="l"/>
              </a:tabLst>
            </a:pPr>
            <a:r>
              <a:rPr lang="en-GB" sz="1000" dirty="0">
                <a:latin typeface="Calibri" panose="020F0502020204030204" pitchFamily="34" charset="0"/>
                <a:ea typeface="Calibri" panose="020F0502020204030204" pitchFamily="34" charset="0"/>
                <a:cs typeface="Times New Roman" panose="02020603050405020304" pitchFamily="18" charset="0"/>
              </a:rPr>
              <a:t>Homemade shortbread, vanilla ice cream, fresh banana, cream and toffee sauce</a:t>
            </a:r>
          </a:p>
          <a:p>
            <a:pPr>
              <a:tabLst>
                <a:tab pos="3321050" algn="l"/>
              </a:tabLst>
            </a:pPr>
            <a:r>
              <a:rPr lang="en-GB" sz="1000" b="1" dirty="0">
                <a:latin typeface="Calibri" panose="020F0502020204030204" pitchFamily="34" charset="0"/>
                <a:ea typeface="Calibri" panose="020F0502020204030204" pitchFamily="34" charset="0"/>
                <a:cs typeface="Times New Roman" panose="02020603050405020304" pitchFamily="18" charset="0"/>
              </a:rPr>
              <a:t>Hot Maple Waffle</a:t>
            </a:r>
            <a:r>
              <a:rPr lang="en-GB" sz="1000" dirty="0">
                <a:latin typeface="Calibri" panose="020F0502020204030204" pitchFamily="34" charset="0"/>
                <a:ea typeface="Calibri" panose="020F0502020204030204" pitchFamily="34" charset="0"/>
                <a:cs typeface="Times New Roman" panose="02020603050405020304" pitchFamily="18" charset="0"/>
              </a:rPr>
              <a:t> …………………………………………………………………….</a:t>
            </a:r>
            <a:r>
              <a:rPr lang="en-GB" sz="1000" b="1" dirty="0">
                <a:latin typeface="Calibri" panose="020F0502020204030204" pitchFamily="34" charset="0"/>
                <a:ea typeface="Calibri" panose="020F0502020204030204" pitchFamily="34" charset="0"/>
                <a:cs typeface="Times New Roman" panose="02020603050405020304" pitchFamily="18" charset="0"/>
              </a:rPr>
              <a:t>	£5.95</a:t>
            </a:r>
            <a:endParaRPr lang="en-GB" sz="900" dirty="0">
              <a:latin typeface="Calibri" panose="020F0502020204030204" pitchFamily="34" charset="0"/>
              <a:ea typeface="Calibri" panose="020F0502020204030204" pitchFamily="34" charset="0"/>
              <a:cs typeface="Times New Roman" panose="02020603050405020304" pitchFamily="18" charset="0"/>
            </a:endParaRPr>
          </a:p>
          <a:p>
            <a:pPr>
              <a:tabLst>
                <a:tab pos="3321050" algn="l"/>
              </a:tabLst>
            </a:pPr>
            <a:r>
              <a:rPr lang="en-GB" sz="1000" dirty="0">
                <a:latin typeface="Calibri" panose="020F0502020204030204" pitchFamily="34" charset="0"/>
                <a:ea typeface="Calibri" panose="020F0502020204030204" pitchFamily="34" charset="0"/>
                <a:cs typeface="Times New Roman" panose="02020603050405020304" pitchFamily="18" charset="0"/>
              </a:rPr>
              <a:t>Waffle, maple syrup, cream and ice cream</a:t>
            </a:r>
          </a:p>
          <a:p>
            <a:pPr>
              <a:tabLst>
                <a:tab pos="3321050" algn="l"/>
              </a:tabLst>
            </a:pPr>
            <a:r>
              <a:rPr lang="en-GB" sz="1000" b="1" dirty="0">
                <a:latin typeface="Calibri" panose="020F0502020204030204" pitchFamily="34" charset="0"/>
                <a:ea typeface="Calibri" panose="020F0502020204030204" pitchFamily="34" charset="0"/>
                <a:cs typeface="Times New Roman" panose="02020603050405020304" pitchFamily="18" charset="0"/>
              </a:rPr>
              <a:t>Soft Scoop Ice Cream </a:t>
            </a:r>
            <a:r>
              <a:rPr lang="en-GB" sz="1000" dirty="0">
                <a:latin typeface="Calibri" panose="020F0502020204030204" pitchFamily="34" charset="0"/>
                <a:ea typeface="Calibri" panose="020F0502020204030204" pitchFamily="34" charset="0"/>
                <a:cs typeface="Times New Roman" panose="02020603050405020304" pitchFamily="18" charset="0"/>
              </a:rPr>
              <a:t>………………………………………………………….……</a:t>
            </a:r>
            <a:r>
              <a:rPr lang="en-GB" sz="900" b="1" dirty="0">
                <a:latin typeface="Calibri" panose="020F0502020204030204" pitchFamily="34" charset="0"/>
                <a:ea typeface="Calibri" panose="020F0502020204030204" pitchFamily="34" charset="0"/>
                <a:cs typeface="Times New Roman" panose="02020603050405020304" pitchFamily="18" charset="0"/>
              </a:rPr>
              <a:t>	</a:t>
            </a:r>
            <a:r>
              <a:rPr lang="en-GB" sz="1000" b="1" dirty="0">
                <a:latin typeface="Calibri" panose="020F0502020204030204" pitchFamily="34" charset="0"/>
                <a:ea typeface="Calibri" panose="020F0502020204030204" pitchFamily="34" charset="0"/>
                <a:cs typeface="Times New Roman" panose="02020603050405020304" pitchFamily="18" charset="0"/>
              </a:rPr>
              <a:t>£1.75 </a:t>
            </a:r>
            <a:r>
              <a:rPr lang="en-GB" sz="800" b="1" dirty="0">
                <a:latin typeface="Calibri" panose="020F0502020204030204" pitchFamily="34" charset="0"/>
                <a:ea typeface="Calibri" panose="020F0502020204030204" pitchFamily="34" charset="0"/>
                <a:cs typeface="Times New Roman" panose="02020603050405020304" pitchFamily="18" charset="0"/>
              </a:rPr>
              <a:t>per scoop</a:t>
            </a:r>
            <a:r>
              <a:rPr lang="en-GB" sz="1000" b="1" dirty="0">
                <a:latin typeface="Calibri" panose="020F0502020204030204" pitchFamily="34" charset="0"/>
                <a:ea typeface="Calibri" panose="020F0502020204030204" pitchFamily="34" charset="0"/>
                <a:cs typeface="Times New Roman" panose="02020603050405020304" pitchFamily="18" charset="0"/>
              </a:rPr>
              <a:t> </a:t>
            </a:r>
            <a:r>
              <a:rPr lang="en-GB" sz="1000" dirty="0">
                <a:latin typeface="Calibri" panose="020F0502020204030204" pitchFamily="34" charset="0"/>
                <a:ea typeface="Calibri" panose="020F0502020204030204" pitchFamily="34" charset="0"/>
                <a:cs typeface="Times New Roman" panose="02020603050405020304" pitchFamily="18" charset="0"/>
              </a:rPr>
              <a:t>Chocolate, strawberry or vanilla</a:t>
            </a:r>
          </a:p>
          <a:p>
            <a:pPr>
              <a:tabLst>
                <a:tab pos="3321050" algn="l"/>
              </a:tabLst>
            </a:pPr>
            <a:r>
              <a:rPr lang="en-GB" sz="1000" b="1" dirty="0">
                <a:latin typeface="Calibri" panose="020F0502020204030204" pitchFamily="34" charset="0"/>
                <a:ea typeface="Calibri" panose="020F0502020204030204" pitchFamily="34" charset="0"/>
                <a:cs typeface="Times New Roman" panose="02020603050405020304" pitchFamily="18" charset="0"/>
              </a:rPr>
              <a:t>Lickalix Ice Lollies </a:t>
            </a:r>
            <a:r>
              <a:rPr lang="en-GB" sz="1000" dirty="0">
                <a:latin typeface="Calibri" panose="020F0502020204030204" pitchFamily="34" charset="0"/>
                <a:ea typeface="Calibri" panose="020F0502020204030204" pitchFamily="34" charset="0"/>
                <a:cs typeface="Times New Roman" panose="02020603050405020304" pitchFamily="18" charset="0"/>
              </a:rPr>
              <a:t>………………………………………………………………..…..	</a:t>
            </a:r>
            <a:r>
              <a:rPr lang="en-GB" sz="1000" b="1" dirty="0">
                <a:latin typeface="Calibri" panose="020F0502020204030204" pitchFamily="34" charset="0"/>
                <a:ea typeface="Calibri" panose="020F0502020204030204" pitchFamily="34" charset="0"/>
                <a:cs typeface="Times New Roman" panose="02020603050405020304" pitchFamily="18" charset="0"/>
              </a:rPr>
              <a:t>£1.85</a:t>
            </a:r>
            <a:endParaRPr lang="en-GB" sz="900" dirty="0">
              <a:latin typeface="Calibri" panose="020F0502020204030204" pitchFamily="34" charset="0"/>
              <a:ea typeface="Calibri" panose="020F0502020204030204" pitchFamily="34" charset="0"/>
              <a:cs typeface="Times New Roman" panose="02020603050405020304" pitchFamily="18" charset="0"/>
            </a:endParaRPr>
          </a:p>
          <a:p>
            <a:pPr>
              <a:tabLst>
                <a:tab pos="3321050" algn="l"/>
              </a:tabLst>
            </a:pPr>
            <a:r>
              <a:rPr lang="en-GB" sz="1000" dirty="0">
                <a:latin typeface="Calibri" panose="020F0502020204030204" pitchFamily="34" charset="0"/>
                <a:ea typeface="Calibri" panose="020F0502020204030204" pitchFamily="34" charset="0"/>
                <a:cs typeface="Times New Roman" panose="02020603050405020304" pitchFamily="18" charset="0"/>
              </a:rPr>
              <a:t>Flavours Vary</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id="{E14CDDC7-5AF3-4AC6-9126-A066497A5390}"/>
              </a:ext>
            </a:extLst>
          </p:cNvPr>
          <p:cNvSpPr/>
          <p:nvPr/>
        </p:nvSpPr>
        <p:spPr>
          <a:xfrm>
            <a:off x="408112" y="8593920"/>
            <a:ext cx="8856983" cy="576064"/>
          </a:xfrm>
          <a:prstGeom prst="rect">
            <a:avLst/>
          </a:prstGeom>
          <a:solidFill>
            <a:schemeClr val="accent6">
              <a:lumMod val="20000"/>
              <a:lumOff val="80000"/>
            </a:schemeClr>
          </a:solidFill>
          <a:ln>
            <a:noFill/>
          </a:ln>
        </p:spPr>
        <p:txBody>
          <a:bodyPr wrap="square" anchor="ctr" anchorCtr="0">
            <a:noAutofit/>
          </a:bodyPr>
          <a:lstStyle/>
          <a:p>
            <a:pPr algn="ctr"/>
            <a:r>
              <a:rPr lang="en-GB" sz="2000" b="1" dirty="0"/>
              <a:t>DRINKS</a:t>
            </a:r>
          </a:p>
          <a:p>
            <a:pPr algn="ctr"/>
            <a:r>
              <a:rPr lang="en-GB" sz="1200" dirty="0"/>
              <a:t>Served all day</a:t>
            </a:r>
          </a:p>
        </p:txBody>
      </p:sp>
      <p:sp>
        <p:nvSpPr>
          <p:cNvPr id="7" name="Rectangle 6">
            <a:extLst>
              <a:ext uri="{FF2B5EF4-FFF2-40B4-BE49-F238E27FC236}">
                <a16:creationId xmlns:a16="http://schemas.microsoft.com/office/drawing/2014/main" id="{CBF654DA-A322-4436-92E9-9E70370BA41D}"/>
              </a:ext>
            </a:extLst>
          </p:cNvPr>
          <p:cNvSpPr/>
          <p:nvPr/>
        </p:nvSpPr>
        <p:spPr>
          <a:xfrm>
            <a:off x="407988" y="9150046"/>
            <a:ext cx="4248597" cy="4009431"/>
          </a:xfrm>
          <a:prstGeom prst="rect">
            <a:avLst/>
          </a:prstGeom>
        </p:spPr>
        <p:txBody>
          <a:bodyPr wrap="square">
            <a:spAutoFit/>
          </a:bodyPr>
          <a:lstStyle/>
          <a:p>
            <a:pPr>
              <a:lnSpc>
                <a:spcPct val="107000"/>
              </a:lnSpc>
              <a:tabLst>
                <a:tab pos="2959100" algn="l"/>
                <a:tab pos="3587750" algn="l"/>
                <a:tab pos="3590925" algn="l"/>
              </a:tabLst>
            </a:pPr>
            <a:r>
              <a:rPr lang="en-GB" sz="1300" b="1" dirty="0"/>
              <a:t>Hot Drinks </a:t>
            </a:r>
            <a:r>
              <a:rPr lang="en-GB" sz="1300" dirty="0"/>
              <a:t>(Decaf also available)</a:t>
            </a:r>
            <a:r>
              <a:rPr lang="en-GB" sz="1000" dirty="0">
                <a:latin typeface="Calibri" panose="020F0502020204030204" pitchFamily="34" charset="0"/>
                <a:cs typeface="Times New Roman" panose="02020603050405020304" pitchFamily="18" charset="0"/>
              </a:rPr>
              <a:t>	</a:t>
            </a:r>
            <a:r>
              <a:rPr lang="en-GB" sz="1000" b="1" dirty="0">
                <a:latin typeface="Calibri" panose="020F0502020204030204" pitchFamily="34" charset="0"/>
                <a:cs typeface="Times New Roman" panose="02020603050405020304" pitchFamily="18" charset="0"/>
              </a:rPr>
              <a:t>Regular	Large</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Espresso – Single or Double …………………………………………..	£2.05 …....		£2.40</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Americano ………………………………………….………………………….	£2.45 …....		£2.75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Cappuccino ……………………………………………………………………	£2.80 …....		£3.15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Latte ……………………………………………………………………………..	£2.95 …….		£3.25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Flat White …………………………………………………………………......	£2.85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Mocha …………………………………………………………………………..	£3.25 …....		£3.85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Hot Chocolate ……………………………………………………………….	£3.25 …....		£3.85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Tea – English …………………………..…………………………………….	£1.95 …….	£2.10</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Earl Grey or Herbal ………………………………………………………..  £2.10 ……..   £2.25</a:t>
            </a:r>
          </a:p>
          <a:p>
            <a:pPr>
              <a:lnSpc>
                <a:spcPct val="107000"/>
              </a:lnSpc>
              <a:tabLst>
                <a:tab pos="2959100" algn="l"/>
                <a:tab pos="3587750" algn="l"/>
                <a:tab pos="3590925" algn="l"/>
              </a:tabLst>
            </a:pPr>
            <a:r>
              <a:rPr lang="en-GB" sz="1000" i="1" dirty="0">
                <a:latin typeface="Calibri" panose="020F0502020204030204" pitchFamily="34" charset="0"/>
                <a:cs typeface="Times New Roman" panose="02020603050405020304" pitchFamily="18" charset="0"/>
              </a:rPr>
              <a:t>Syrups – Hazelnut, Vanilla, Caramel £0.60 / Oat or Soya Milk £0.50</a:t>
            </a:r>
          </a:p>
          <a:p>
            <a:pPr>
              <a:lnSpc>
                <a:spcPct val="107000"/>
              </a:lnSpc>
              <a:spcAft>
                <a:spcPts val="300"/>
              </a:spcAft>
              <a:tabLst>
                <a:tab pos="2959100" algn="l"/>
                <a:tab pos="3587750" algn="l"/>
                <a:tab pos="3590925" algn="l"/>
              </a:tabLst>
            </a:pPr>
            <a:r>
              <a:rPr lang="en-GB" sz="1300" b="1" dirty="0">
                <a:latin typeface="Calibri" panose="020F0502020204030204" pitchFamily="34" charset="0"/>
                <a:cs typeface="Times New Roman" panose="02020603050405020304" pitchFamily="18" charset="0"/>
              </a:rPr>
              <a:t>Soft Drinks &amp; Juices</a:t>
            </a:r>
            <a:r>
              <a:rPr lang="en-GB" sz="1200" dirty="0">
                <a:latin typeface="Calibri" panose="020F0502020204030204" pitchFamily="34" charset="0"/>
                <a:cs typeface="Times New Roman" panose="02020603050405020304" pitchFamily="18" charset="0"/>
              </a:rPr>
              <a:t>	</a:t>
            </a:r>
            <a:r>
              <a:rPr lang="en-GB" sz="1050" b="1" dirty="0">
                <a:latin typeface="Calibri" panose="020F0502020204030204" pitchFamily="34" charset="0"/>
                <a:cs typeface="Times New Roman" panose="02020603050405020304" pitchFamily="18" charset="0"/>
              </a:rPr>
              <a:t>Regular	Large</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Still or Sparkling Mineral Water …………………………………….  £1.95 ……..	£3.75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Gently Sparkling Elderflower …….………………………………….	£2.95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Children’s Squash ………………………………………………………….  £0.85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Coke, Diet Coke, Sprite, Fanta ……………………………………….	£1.90</a:t>
            </a:r>
          </a:p>
          <a:p>
            <a:pPr>
              <a:lnSpc>
                <a:spcPct val="107000"/>
              </a:lnSpc>
              <a:tabLst>
                <a:tab pos="2959100" algn="l"/>
                <a:tab pos="3587750" algn="l"/>
                <a:tab pos="3590925" algn="l"/>
              </a:tabLst>
            </a:pPr>
            <a:r>
              <a:rPr lang="en-GB" sz="1000" dirty="0" err="1">
                <a:latin typeface="Calibri" panose="020F0502020204030204" pitchFamily="34" charset="0"/>
                <a:cs typeface="Times New Roman" panose="02020603050405020304" pitchFamily="18" charset="0"/>
              </a:rPr>
              <a:t>Biddenden</a:t>
            </a:r>
            <a:r>
              <a:rPr lang="en-GB" sz="1000" dirty="0">
                <a:latin typeface="Calibri" panose="020F0502020204030204" pitchFamily="34" charset="0"/>
                <a:cs typeface="Times New Roman" panose="02020603050405020304" pitchFamily="18" charset="0"/>
              </a:rPr>
              <a:t> Apple Juice, Pear Juice (or Sparkling Apple) ..	£2.95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Orange Cold Pressed Juice (plus Apple &amp; Mango) …….……	£2.85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Botanical Ginger Beer ..………………………………………………….	£2.95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Cloudy Lemonade ………………………………………………………….	£2.85</a:t>
            </a:r>
          </a:p>
          <a:p>
            <a:pPr>
              <a:lnSpc>
                <a:spcPct val="107000"/>
              </a:lnSpc>
              <a:tabLst>
                <a:tab pos="2959100" algn="l"/>
                <a:tab pos="3587750" algn="l"/>
                <a:tab pos="3590925" algn="l"/>
              </a:tabLst>
            </a:pPr>
            <a:r>
              <a:rPr lang="en-GB" sz="1000" dirty="0">
                <a:latin typeface="Calibri" panose="020F0502020204030204" pitchFamily="34" charset="0"/>
                <a:cs typeface="Times New Roman" panose="02020603050405020304" pitchFamily="18" charset="0"/>
              </a:rPr>
              <a:t>Sparkling Rhubarb …………………………………………………………	£2.60</a:t>
            </a:r>
          </a:p>
          <a:p>
            <a:pPr>
              <a:lnSpc>
                <a:spcPct val="107000"/>
              </a:lnSpc>
              <a:tabLst>
                <a:tab pos="2959100" algn="l"/>
                <a:tab pos="3587750" algn="l"/>
                <a:tab pos="3590925" algn="l"/>
              </a:tabLst>
            </a:pPr>
            <a:endParaRPr lang="en-GB" sz="1000" dirty="0">
              <a:latin typeface="Calibri" panose="020F0502020204030204" pitchFamily="34" charset="0"/>
              <a:cs typeface="Times New Roman" panose="02020603050405020304" pitchFamily="18" charset="0"/>
            </a:endParaRPr>
          </a:p>
          <a:p>
            <a:pPr>
              <a:lnSpc>
                <a:spcPct val="107000"/>
              </a:lnSpc>
              <a:tabLst>
                <a:tab pos="2962275" algn="l"/>
                <a:tab pos="3590925" algn="l"/>
              </a:tabLst>
            </a:pPr>
            <a:endParaRPr lang="en-GB" sz="1000" dirty="0">
              <a:latin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10EC9EF4-3E92-4B89-94DC-0CFC259B80AF}"/>
              </a:ext>
            </a:extLst>
          </p:cNvPr>
          <p:cNvSpPr/>
          <p:nvPr/>
        </p:nvSpPr>
        <p:spPr>
          <a:xfrm>
            <a:off x="5088632" y="9242699"/>
            <a:ext cx="4147537" cy="1809854"/>
          </a:xfrm>
          <a:prstGeom prst="rect">
            <a:avLst/>
          </a:prstGeom>
        </p:spPr>
        <p:txBody>
          <a:bodyPr wrap="square">
            <a:spAutoFit/>
          </a:bodyPr>
          <a:lstStyle/>
          <a:p>
            <a:pPr>
              <a:lnSpc>
                <a:spcPct val="107000"/>
              </a:lnSpc>
              <a:spcAft>
                <a:spcPts val="300"/>
              </a:spcAft>
              <a:tabLst>
                <a:tab pos="2962275" algn="l"/>
                <a:tab pos="3587750" algn="l"/>
              </a:tabLst>
            </a:pPr>
            <a:r>
              <a:rPr lang="en-GB" sz="1300" b="1" dirty="0"/>
              <a:t>Alcoholic Drinks</a:t>
            </a:r>
            <a:r>
              <a:rPr lang="en-GB" sz="1000" dirty="0">
                <a:latin typeface="Calibri" panose="020F0502020204030204" pitchFamily="34" charset="0"/>
                <a:cs typeface="Times New Roman" panose="02020603050405020304" pitchFamily="18" charset="0"/>
              </a:rPr>
              <a:t>	</a:t>
            </a:r>
            <a:r>
              <a:rPr lang="en-GB" sz="1000" b="1" dirty="0">
                <a:latin typeface="Calibri" panose="020F0502020204030204" pitchFamily="34" charset="0"/>
                <a:cs typeface="Times New Roman" panose="02020603050405020304" pitchFamily="18" charset="0"/>
              </a:rPr>
              <a:t>Regular	Large</a:t>
            </a:r>
          </a:p>
          <a:p>
            <a:pPr>
              <a:lnSpc>
                <a:spcPct val="120000"/>
              </a:lnSpc>
              <a:tabLst>
                <a:tab pos="2962275" algn="l"/>
                <a:tab pos="3587750" algn="l"/>
              </a:tabLst>
            </a:pPr>
            <a:r>
              <a:rPr lang="en-GB" sz="1000" dirty="0">
                <a:latin typeface="Calibri" panose="020F0502020204030204" pitchFamily="34" charset="0"/>
                <a:cs typeface="Times New Roman" panose="02020603050405020304" pitchFamily="18" charset="0"/>
              </a:rPr>
              <a:t>House Wine – Red / White / Rose – Bottle ……………………	£16.95</a:t>
            </a:r>
          </a:p>
          <a:p>
            <a:pPr>
              <a:lnSpc>
                <a:spcPct val="120000"/>
              </a:lnSpc>
              <a:tabLst>
                <a:tab pos="2962275" algn="l"/>
                <a:tab pos="3587750" algn="l"/>
              </a:tabLst>
            </a:pPr>
            <a:r>
              <a:rPr lang="en-GB" sz="1000" dirty="0">
                <a:latin typeface="Calibri" panose="020F0502020204030204" pitchFamily="34" charset="0"/>
                <a:cs typeface="Times New Roman" panose="02020603050405020304" pitchFamily="18" charset="0"/>
              </a:rPr>
              <a:t>House Wine – 125ml / 250ml ……………………………….……...	£4.75 …...	£6.50</a:t>
            </a:r>
          </a:p>
          <a:p>
            <a:pPr>
              <a:lnSpc>
                <a:spcPct val="120000"/>
              </a:lnSpc>
              <a:tabLst>
                <a:tab pos="2962275" algn="l"/>
                <a:tab pos="3587750" algn="l"/>
              </a:tabLst>
            </a:pPr>
            <a:r>
              <a:rPr lang="en-GB" sz="1000" dirty="0">
                <a:latin typeface="Calibri" panose="020F0502020204030204" pitchFamily="34" charset="0"/>
                <a:cs typeface="Times New Roman" panose="02020603050405020304" pitchFamily="18" charset="0"/>
              </a:rPr>
              <a:t>Peroni (330ml 5.0%) / Stella (330ml 4.6%) ……………………	£3.75</a:t>
            </a:r>
          </a:p>
          <a:p>
            <a:pPr>
              <a:lnSpc>
                <a:spcPct val="120000"/>
              </a:lnSpc>
              <a:tabLst>
                <a:tab pos="2962275" algn="l"/>
                <a:tab pos="3587750" algn="l"/>
              </a:tabLst>
            </a:pPr>
            <a:r>
              <a:rPr lang="en-GB" sz="1000" dirty="0">
                <a:latin typeface="Calibri" panose="020F0502020204030204" pitchFamily="34" charset="0"/>
                <a:cs typeface="Times New Roman" panose="02020603050405020304" pitchFamily="18" charset="0"/>
              </a:rPr>
              <a:t>Zero % Peroni ……………………………………………………………….	£3.50</a:t>
            </a:r>
          </a:p>
          <a:p>
            <a:pPr>
              <a:lnSpc>
                <a:spcPct val="120000"/>
              </a:lnSpc>
              <a:tabLst>
                <a:tab pos="2962275" algn="l"/>
                <a:tab pos="3587750" algn="l"/>
              </a:tabLst>
            </a:pPr>
            <a:r>
              <a:rPr lang="en-GB" sz="1000" dirty="0">
                <a:latin typeface="Calibri" panose="020F0502020204030204" pitchFamily="34" charset="0"/>
                <a:cs typeface="Times New Roman" panose="02020603050405020304" pitchFamily="18" charset="0"/>
              </a:rPr>
              <a:t>Biddenden Medium Cider (8.4%) 330ml …………….………..	£3.95</a:t>
            </a:r>
          </a:p>
          <a:p>
            <a:pPr>
              <a:lnSpc>
                <a:spcPct val="120000"/>
              </a:lnSpc>
              <a:tabLst>
                <a:tab pos="2962275" algn="l"/>
                <a:tab pos="3587750" algn="l"/>
              </a:tabLst>
            </a:pPr>
            <a:r>
              <a:rPr lang="en-GB" sz="1000" dirty="0">
                <a:latin typeface="Calibri" panose="020F0502020204030204" pitchFamily="34" charset="0"/>
                <a:cs typeface="Times New Roman" panose="02020603050405020304" pitchFamily="18" charset="0"/>
              </a:rPr>
              <a:t>Thatchers Cider (4.8%) 440ml …………..…………..……………..	£3.75</a:t>
            </a:r>
          </a:p>
          <a:p>
            <a:pPr>
              <a:lnSpc>
                <a:spcPct val="120000"/>
              </a:lnSpc>
              <a:tabLst>
                <a:tab pos="2962275" algn="l"/>
                <a:tab pos="3587750" algn="l"/>
              </a:tabLst>
            </a:pPr>
            <a:r>
              <a:rPr lang="en-GB" sz="1000" dirty="0">
                <a:latin typeface="Calibri" panose="020F0502020204030204" pitchFamily="34" charset="0"/>
                <a:cs typeface="Times New Roman" panose="02020603050405020304" pitchFamily="18" charset="0"/>
              </a:rPr>
              <a:t>Spitfire (4.5%) / Bishop’s Finger (5.4%) 500ml .…………….	£3.95</a:t>
            </a:r>
          </a:p>
          <a:p>
            <a:pPr>
              <a:lnSpc>
                <a:spcPct val="120000"/>
              </a:lnSpc>
              <a:tabLst>
                <a:tab pos="2962275" algn="l"/>
                <a:tab pos="3587750" algn="l"/>
              </a:tabLst>
            </a:pPr>
            <a:r>
              <a:rPr lang="en-GB" sz="1000" dirty="0">
                <a:latin typeface="Calibri" panose="020F0502020204030204" pitchFamily="34" charset="0"/>
                <a:cs typeface="Times New Roman" panose="02020603050405020304" pitchFamily="18" charset="0"/>
              </a:rPr>
              <a:t>Guinness (4.1%) 440ml ….…………………………………...……….	£3.75</a:t>
            </a:r>
            <a:r>
              <a:rPr lang="en-GB" sz="1000" b="1" dirty="0">
                <a:latin typeface="Calibri" panose="020F0502020204030204" pitchFamily="34" charset="0"/>
                <a:cs typeface="Times New Roman" panose="02020603050405020304" pitchFamily="18" charset="0"/>
              </a:rPr>
              <a:t>	</a:t>
            </a:r>
          </a:p>
        </p:txBody>
      </p:sp>
      <p:sp>
        <p:nvSpPr>
          <p:cNvPr id="42" name="Star: 24 Points 41">
            <a:extLst>
              <a:ext uri="{FF2B5EF4-FFF2-40B4-BE49-F238E27FC236}">
                <a16:creationId xmlns:a16="http://schemas.microsoft.com/office/drawing/2014/main" id="{BD5FA2AC-032A-400D-B8F6-339723A0FCA9}"/>
              </a:ext>
            </a:extLst>
          </p:cNvPr>
          <p:cNvSpPr/>
          <p:nvPr/>
        </p:nvSpPr>
        <p:spPr>
          <a:xfrm>
            <a:off x="6965344" y="1353592"/>
            <a:ext cx="1723688" cy="1500004"/>
          </a:xfrm>
          <a:prstGeom prst="star2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GB" sz="13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Don’t forget our vegan options!</a:t>
            </a:r>
          </a:p>
        </p:txBody>
      </p:sp>
      <p:pic>
        <p:nvPicPr>
          <p:cNvPr id="47" name="Picture 4" descr="Home | Singleton Environment Centre">
            <a:extLst>
              <a:ext uri="{FF2B5EF4-FFF2-40B4-BE49-F238E27FC236}">
                <a16:creationId xmlns:a16="http://schemas.microsoft.com/office/drawing/2014/main" id="{2662E436-FF86-4AD1-B10E-9CB416F0CC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4075" y="256435"/>
            <a:ext cx="1261592" cy="671757"/>
          </a:xfrm>
          <a:prstGeom prst="rect">
            <a:avLst/>
          </a:prstGeom>
          <a:noFill/>
          <a:extLst>
            <a:ext uri="{909E8E84-426E-40DD-AFC4-6F175D3DCCD1}">
              <a14:hiddenFill xmlns:a14="http://schemas.microsoft.com/office/drawing/2010/main">
                <a:solidFill>
                  <a:srgbClr val="FFFFFF"/>
                </a:solidFill>
              </a14:hiddenFill>
            </a:ext>
          </a:extLst>
        </p:spPr>
      </p:pic>
      <p:pic>
        <p:nvPicPr>
          <p:cNvPr id="48" name="Graphic 47" descr="Footprints">
            <a:extLst>
              <a:ext uri="{FF2B5EF4-FFF2-40B4-BE49-F238E27FC236}">
                <a16:creationId xmlns:a16="http://schemas.microsoft.com/office/drawing/2014/main" id="{70BDC554-C004-43ED-ABED-054ECA4836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0200" y="208112"/>
            <a:ext cx="648072" cy="648072"/>
          </a:xfrm>
          <a:prstGeom prst="rect">
            <a:avLst/>
          </a:prstGeom>
        </p:spPr>
      </p:pic>
      <p:sp>
        <p:nvSpPr>
          <p:cNvPr id="49" name="Rectangle 48">
            <a:extLst>
              <a:ext uri="{FF2B5EF4-FFF2-40B4-BE49-F238E27FC236}">
                <a16:creationId xmlns:a16="http://schemas.microsoft.com/office/drawing/2014/main" id="{BEED758A-59D0-4F0F-AA50-A48329EBE755}"/>
              </a:ext>
            </a:extLst>
          </p:cNvPr>
          <p:cNvSpPr/>
          <p:nvPr/>
        </p:nvSpPr>
        <p:spPr>
          <a:xfrm>
            <a:off x="1768723" y="76870"/>
            <a:ext cx="5727850" cy="923330"/>
          </a:xfrm>
          <a:prstGeom prst="rect">
            <a:avLst/>
          </a:prstGeom>
        </p:spPr>
        <p:txBody>
          <a:bodyPr wrap="none" anchor="t" anchorCtr="0">
            <a:spAutoFit/>
          </a:bodyPr>
          <a:lstStyle/>
          <a:p>
            <a:pPr algn="ctr"/>
            <a:r>
              <a:rPr lang="en-GB" sz="5400" b="1" dirty="0">
                <a:latin typeface="Monotype Corsiva" panose="03010101010201010101" pitchFamily="66" charset="0"/>
                <a:ea typeface="Times New Roman" panose="02020603050405020304" pitchFamily="18" charset="0"/>
                <a:cs typeface="Cavolini" panose="03000502040302020204" pitchFamily="66" charset="0"/>
              </a:rPr>
              <a:t>Footprints Café Bistro</a:t>
            </a:r>
          </a:p>
        </p:txBody>
      </p:sp>
      <p:sp>
        <p:nvSpPr>
          <p:cNvPr id="50" name="Rectangle 49">
            <a:extLst>
              <a:ext uri="{FF2B5EF4-FFF2-40B4-BE49-F238E27FC236}">
                <a16:creationId xmlns:a16="http://schemas.microsoft.com/office/drawing/2014/main" id="{1F32F0AD-E0FC-4DF8-A3D1-669C6A58845B}"/>
              </a:ext>
            </a:extLst>
          </p:cNvPr>
          <p:cNvSpPr/>
          <p:nvPr/>
        </p:nvSpPr>
        <p:spPr>
          <a:xfrm>
            <a:off x="0" y="712168"/>
            <a:ext cx="9601200" cy="1323439"/>
          </a:xfrm>
          <a:prstGeom prst="rect">
            <a:avLst/>
          </a:prstGeom>
        </p:spPr>
        <p:txBody>
          <a:bodyPr wrap="square">
            <a:spAutoFit/>
          </a:bodyPr>
          <a:lstStyle/>
          <a:p>
            <a:pPr algn="ctr"/>
            <a:r>
              <a:rPr lang="en-GB" sz="8000" b="1" dirty="0">
                <a:latin typeface="Monotype Corsiva" panose="03010101010201010101" pitchFamily="66" charset="0"/>
                <a:cs typeface="Cavolini" panose="03000502040302020204" pitchFamily="66" charset="0"/>
              </a:rPr>
              <a:t>Menu</a:t>
            </a:r>
            <a:endParaRPr lang="en-GB" sz="8000" dirty="0">
              <a:latin typeface="Monotype Corsiva" panose="03010101010201010101" pitchFamily="66" charset="0"/>
              <a:cs typeface="Cavolini" panose="03000502040302020204" pitchFamily="66" charset="0"/>
            </a:endParaRPr>
          </a:p>
        </p:txBody>
      </p:sp>
      <p:grpSp>
        <p:nvGrpSpPr>
          <p:cNvPr id="6" name="Group 5">
            <a:extLst>
              <a:ext uri="{FF2B5EF4-FFF2-40B4-BE49-F238E27FC236}">
                <a16:creationId xmlns:a16="http://schemas.microsoft.com/office/drawing/2014/main" id="{F7B4C272-1DCF-BFC9-817A-5874528991ED}"/>
              </a:ext>
            </a:extLst>
          </p:cNvPr>
          <p:cNvGrpSpPr/>
          <p:nvPr/>
        </p:nvGrpSpPr>
        <p:grpSpPr>
          <a:xfrm>
            <a:off x="4512570" y="11032312"/>
            <a:ext cx="4793098" cy="1604973"/>
            <a:chOff x="6468804" y="11976812"/>
            <a:chExt cx="2796292" cy="772359"/>
          </a:xfrm>
        </p:grpSpPr>
        <p:sp>
          <p:nvSpPr>
            <p:cNvPr id="9" name="Text Box 2">
              <a:extLst>
                <a:ext uri="{FF2B5EF4-FFF2-40B4-BE49-F238E27FC236}">
                  <a16:creationId xmlns:a16="http://schemas.microsoft.com/office/drawing/2014/main" id="{82811969-E308-EB7D-74A1-F6A49AD16E4D}"/>
                </a:ext>
              </a:extLst>
            </p:cNvPr>
            <p:cNvSpPr txBox="1">
              <a:spLocks noChangeArrowheads="1"/>
            </p:cNvSpPr>
            <p:nvPr/>
          </p:nvSpPr>
          <p:spPr bwMode="auto">
            <a:xfrm>
              <a:off x="6468804" y="11976812"/>
              <a:ext cx="2643474" cy="238450"/>
            </a:xfrm>
            <a:prstGeom prst="rect">
              <a:avLst/>
            </a:prstGeom>
            <a:solidFill>
              <a:srgbClr val="FFFFFF"/>
            </a:solidFill>
            <a:ln w="9525">
              <a:noFill/>
              <a:miter lim="800000"/>
              <a:headEnd/>
              <a:tailEnd/>
            </a:ln>
          </p:spPr>
          <p:txBody>
            <a:bodyPr rot="0" vert="horz" wrap="square" lIns="91440" tIns="45720" rIns="91440" bIns="45720" anchor="t" anchorCtr="0" upright="1">
              <a:noAutofit/>
            </a:bodyPr>
            <a:lstStyle/>
            <a:p>
              <a:pPr algn="r"/>
              <a:r>
                <a:rPr lang="en-GB" sz="1000" dirty="0">
                  <a:effectLst/>
                  <a:ea typeface="Times New Roman" panose="02020603050405020304" pitchFamily="18" charset="0"/>
                  <a:cs typeface="Times New Roman" panose="02020603050405020304" pitchFamily="18" charset="0"/>
                </a:rPr>
                <a:t> </a:t>
              </a:r>
            </a:p>
            <a:p>
              <a:pPr algn="ctr"/>
              <a:r>
                <a:rPr lang="en-GB" sz="1050" b="1" i="1" dirty="0">
                  <a:effectLst/>
                  <a:ea typeface="Times New Roman" panose="02020603050405020304" pitchFamily="18" charset="0"/>
                  <a:cs typeface="Times New Roman" panose="02020603050405020304" pitchFamily="18" charset="0"/>
                </a:rPr>
                <a:t>Want to help Singleton Spaces whilst you wait? </a:t>
              </a:r>
            </a:p>
            <a:p>
              <a:pPr algn="ctr"/>
              <a:r>
                <a:rPr lang="en-GB" sz="1050" dirty="0">
                  <a:effectLst/>
                  <a:ea typeface="Times New Roman" panose="02020603050405020304" pitchFamily="18" charset="0"/>
                  <a:cs typeface="Times New Roman" panose="02020603050405020304" pitchFamily="18" charset="0"/>
                </a:rPr>
                <a:t>Scan the QR codes to see different ways to </a:t>
              </a:r>
              <a:r>
                <a:rPr lang="en-GB" sz="1050" dirty="0">
                  <a:ea typeface="Times New Roman" panose="02020603050405020304" pitchFamily="18" charset="0"/>
                  <a:cs typeface="Times New Roman" panose="02020603050405020304" pitchFamily="18" charset="0"/>
                </a:rPr>
                <a:t>support us (and win!).</a:t>
              </a:r>
            </a:p>
            <a:p>
              <a:pPr algn="ctr"/>
              <a:r>
                <a:rPr lang="en-GB" sz="1050" b="1" dirty="0" err="1">
                  <a:effectLst/>
                  <a:ea typeface="Times New Roman" panose="02020603050405020304" pitchFamily="18" charset="0"/>
                  <a:cs typeface="Times New Roman" panose="02020603050405020304" pitchFamily="18" charset="0"/>
                </a:rPr>
                <a:t>EasyFundraising</a:t>
              </a:r>
              <a:r>
                <a:rPr lang="en-GB" sz="1050" b="1" dirty="0">
                  <a:effectLst/>
                  <a:ea typeface="Times New Roman" panose="02020603050405020304" pitchFamily="18" charset="0"/>
                  <a:cs typeface="Times New Roman" panose="02020603050405020304" pitchFamily="18" charset="0"/>
                </a:rPr>
                <a:t> </a:t>
              </a:r>
            </a:p>
            <a:p>
              <a:pPr algn="ctr"/>
              <a:r>
                <a:rPr lang="en-GB" sz="1050" b="1" dirty="0">
                  <a:effectLst/>
                  <a:ea typeface="Times New Roman" panose="02020603050405020304" pitchFamily="18" charset="0"/>
                  <a:cs typeface="Times New Roman" panose="02020603050405020304" pitchFamily="18" charset="0"/>
                </a:rPr>
                <a:t>&amp; </a:t>
              </a:r>
            </a:p>
            <a:p>
              <a:pPr algn="ctr"/>
              <a:r>
                <a:rPr lang="en-GB" sz="1050" b="1" dirty="0">
                  <a:effectLst/>
                  <a:ea typeface="Times New Roman" panose="02020603050405020304" pitchFamily="18" charset="0"/>
                  <a:cs typeface="Times New Roman" panose="02020603050405020304" pitchFamily="18" charset="0"/>
                </a:rPr>
                <a:t>Ashford Community Lottery</a:t>
              </a:r>
            </a:p>
          </p:txBody>
        </p:sp>
        <p:sp>
          <p:nvSpPr>
            <p:cNvPr id="12" name="Rectangle 11">
              <a:extLst>
                <a:ext uri="{FF2B5EF4-FFF2-40B4-BE49-F238E27FC236}">
                  <a16:creationId xmlns:a16="http://schemas.microsoft.com/office/drawing/2014/main" id="{DC9FC983-62AF-239F-7C1E-E6C5A4FB2E45}"/>
                </a:ext>
              </a:extLst>
            </p:cNvPr>
            <p:cNvSpPr/>
            <p:nvPr/>
          </p:nvSpPr>
          <p:spPr>
            <a:xfrm>
              <a:off x="6477207" y="12017908"/>
              <a:ext cx="2787889" cy="731263"/>
            </a:xfrm>
            <a:prstGeom prst="rect">
              <a:avLst/>
            </a:prstGeom>
            <a:no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4" name="Picture 13" descr="Qr code&#10;&#10;Description automatically generated">
            <a:extLst>
              <a:ext uri="{FF2B5EF4-FFF2-40B4-BE49-F238E27FC236}">
                <a16:creationId xmlns:a16="http://schemas.microsoft.com/office/drawing/2014/main" id="{BDDC9F90-31E1-680D-18E3-5D65004D674D}"/>
              </a:ext>
            </a:extLst>
          </p:cNvPr>
          <p:cNvPicPr>
            <a:picLocks noChangeAspect="1"/>
          </p:cNvPicPr>
          <p:nvPr/>
        </p:nvPicPr>
        <p:blipFill rotWithShape="1">
          <a:blip r:embed="rId5">
            <a:extLst>
              <a:ext uri="{28A0092B-C50C-407E-A947-70E740481C1C}">
                <a14:useLocalDpi xmlns:a14="http://schemas.microsoft.com/office/drawing/2010/main" val="0"/>
              </a:ext>
            </a:extLst>
          </a:blip>
          <a:srcRect l="6951" t="6003" r="3154" b="8444"/>
          <a:stretch/>
        </p:blipFill>
        <p:spPr>
          <a:xfrm>
            <a:off x="4700832" y="11594915"/>
            <a:ext cx="896112" cy="852823"/>
          </a:xfrm>
          <a:prstGeom prst="rect">
            <a:avLst/>
          </a:prstGeom>
        </p:spPr>
      </p:pic>
      <p:pic>
        <p:nvPicPr>
          <p:cNvPr id="20" name="Picture 19" descr="Qr code&#10;&#10;Description automatically generated">
            <a:extLst>
              <a:ext uri="{FF2B5EF4-FFF2-40B4-BE49-F238E27FC236}">
                <a16:creationId xmlns:a16="http://schemas.microsoft.com/office/drawing/2014/main" id="{5BFFDC4A-D77A-E33D-EADE-E227DAB17817}"/>
              </a:ext>
            </a:extLst>
          </p:cNvPr>
          <p:cNvPicPr>
            <a:picLocks noChangeAspect="1"/>
          </p:cNvPicPr>
          <p:nvPr/>
        </p:nvPicPr>
        <p:blipFill rotWithShape="1">
          <a:blip r:embed="rId6">
            <a:extLst>
              <a:ext uri="{28A0092B-C50C-407E-A947-70E740481C1C}">
                <a14:useLocalDpi xmlns:a14="http://schemas.microsoft.com/office/drawing/2010/main" val="0"/>
              </a:ext>
            </a:extLst>
          </a:blip>
          <a:srcRect l="7160" t="8321" r="9681" b="7387"/>
          <a:stretch/>
        </p:blipFill>
        <p:spPr>
          <a:xfrm>
            <a:off x="8217230" y="11618824"/>
            <a:ext cx="817768" cy="828914"/>
          </a:xfrm>
          <a:prstGeom prst="rect">
            <a:avLst/>
          </a:prstGeom>
        </p:spPr>
      </p:pic>
      <p:sp>
        <p:nvSpPr>
          <p:cNvPr id="26" name="Rectangle 25">
            <a:extLst>
              <a:ext uri="{FF2B5EF4-FFF2-40B4-BE49-F238E27FC236}">
                <a16:creationId xmlns:a16="http://schemas.microsoft.com/office/drawing/2014/main" id="{29532FC2-7051-5CBC-A700-ACA0115B4046}"/>
              </a:ext>
            </a:extLst>
          </p:cNvPr>
          <p:cNvSpPr/>
          <p:nvPr/>
        </p:nvSpPr>
        <p:spPr>
          <a:xfrm>
            <a:off x="6245015" y="12233448"/>
            <a:ext cx="1368151" cy="500778"/>
          </a:xfrm>
          <a:prstGeom prst="rect">
            <a:avLst/>
          </a:prstGeom>
        </p:spPr>
        <p:txBody>
          <a:bodyPr wrap="square">
            <a:spAutoFit/>
          </a:bodyPr>
          <a:lstStyle/>
          <a:p>
            <a:pPr algn="ctr">
              <a:lnSpc>
                <a:spcPct val="107000"/>
              </a:lnSpc>
              <a:spcAft>
                <a:spcPts val="300"/>
              </a:spcAft>
              <a:tabLst>
                <a:tab pos="2962275" algn="l"/>
                <a:tab pos="3587750" algn="l"/>
              </a:tabLst>
            </a:pPr>
            <a:endParaRPr lang="en-GB" sz="1100" b="1" dirty="0"/>
          </a:p>
          <a:p>
            <a:pPr>
              <a:lnSpc>
                <a:spcPct val="120000"/>
              </a:lnSpc>
              <a:tabLst>
                <a:tab pos="2962275" algn="l"/>
                <a:tab pos="3587750" algn="l"/>
              </a:tabLst>
            </a:pPr>
            <a:r>
              <a:rPr lang="en-GB" sz="1000" b="1" dirty="0">
                <a:latin typeface="Calibri" panose="020F0502020204030204" pitchFamily="34" charset="0"/>
                <a:cs typeface="Times New Roman" panose="02020603050405020304" pitchFamily="18" charset="0"/>
              </a:rPr>
              <a:t>	</a:t>
            </a:r>
          </a:p>
        </p:txBody>
      </p:sp>
      <p:pic>
        <p:nvPicPr>
          <p:cNvPr id="3" name="Picture 2">
            <a:extLst>
              <a:ext uri="{FF2B5EF4-FFF2-40B4-BE49-F238E27FC236}">
                <a16:creationId xmlns:a16="http://schemas.microsoft.com/office/drawing/2014/main" id="{C1FD823C-525B-E89E-EC0E-CF2011120C0D}"/>
              </a:ext>
            </a:extLst>
          </p:cNvPr>
          <p:cNvPicPr>
            <a:picLocks noChangeAspect="1"/>
          </p:cNvPicPr>
          <p:nvPr/>
        </p:nvPicPr>
        <p:blipFill>
          <a:blip r:embed="rId7"/>
          <a:stretch>
            <a:fillRect/>
          </a:stretch>
        </p:blipFill>
        <p:spPr>
          <a:xfrm>
            <a:off x="5373923" y="7002925"/>
            <a:ext cx="3182388" cy="951058"/>
          </a:xfrm>
          <a:prstGeom prst="rect">
            <a:avLst/>
          </a:prstGeom>
        </p:spPr>
      </p:pic>
    </p:spTree>
    <p:extLst>
      <p:ext uri="{BB962C8B-B14F-4D97-AF65-F5344CB8AC3E}">
        <p14:creationId xmlns:p14="http://schemas.microsoft.com/office/powerpoint/2010/main" val="24102719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1398</TotalTime>
  <Words>1537</Words>
  <Application>Microsoft Office PowerPoint</Application>
  <PresentationFormat>A3 Paper (297x420 mm)</PresentationFormat>
  <Paragraphs>193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Monotype Corsiva</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Burrell</dc:creator>
  <cp:lastModifiedBy>singletonenvironmentcentre@outlook.com</cp:lastModifiedBy>
  <cp:revision>22</cp:revision>
  <cp:lastPrinted>2023-12-19T08:27:07Z</cp:lastPrinted>
  <dcterms:created xsi:type="dcterms:W3CDTF">2021-10-05T16:18:31Z</dcterms:created>
  <dcterms:modified xsi:type="dcterms:W3CDTF">2023-12-19T08:27:18Z</dcterms:modified>
</cp:coreProperties>
</file>