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</p:sldIdLst>
  <p:sldSz cx="5364163" cy="7596188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93" userDrawn="1">
          <p15:clr>
            <a:srgbClr val="A4A3A4"/>
          </p15:clr>
        </p15:guide>
        <p15:guide id="2" pos="69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>
        <p:scale>
          <a:sx n="164" d="100"/>
          <a:sy n="164" d="100"/>
        </p:scale>
        <p:origin x="436" y="-5116"/>
      </p:cViewPr>
      <p:guideLst>
        <p:guide orient="horz" pos="2393"/>
        <p:guide pos="69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2312" y="1243173"/>
            <a:ext cx="4559539" cy="2644599"/>
          </a:xfrm>
        </p:spPr>
        <p:txBody>
          <a:bodyPr anchor="b"/>
          <a:lstStyle>
            <a:lvl1pPr algn="ctr">
              <a:defRPr sz="35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70521" y="3989757"/>
            <a:ext cx="4023122" cy="1833987"/>
          </a:xfrm>
        </p:spPr>
        <p:txBody>
          <a:bodyPr/>
          <a:lstStyle>
            <a:lvl1pPr marL="0" indent="0" algn="ctr">
              <a:buNone/>
              <a:defRPr sz="1408"/>
            </a:lvl1pPr>
            <a:lvl2pPr marL="268194" indent="0" algn="ctr">
              <a:buNone/>
              <a:defRPr sz="1173"/>
            </a:lvl2pPr>
            <a:lvl3pPr marL="536387" indent="0" algn="ctr">
              <a:buNone/>
              <a:defRPr sz="1056"/>
            </a:lvl3pPr>
            <a:lvl4pPr marL="804581" indent="0" algn="ctr">
              <a:buNone/>
              <a:defRPr sz="939"/>
            </a:lvl4pPr>
            <a:lvl5pPr marL="1072774" indent="0" algn="ctr">
              <a:buNone/>
              <a:defRPr sz="939"/>
            </a:lvl5pPr>
            <a:lvl6pPr marL="1340968" indent="0" algn="ctr">
              <a:buNone/>
              <a:defRPr sz="939"/>
            </a:lvl6pPr>
            <a:lvl7pPr marL="1609161" indent="0" algn="ctr">
              <a:buNone/>
              <a:defRPr sz="939"/>
            </a:lvl7pPr>
            <a:lvl8pPr marL="1877355" indent="0" algn="ctr">
              <a:buNone/>
              <a:defRPr sz="939"/>
            </a:lvl8pPr>
            <a:lvl9pPr marL="2145548" indent="0" algn="ctr">
              <a:buNone/>
              <a:defRPr sz="939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C0717-0DAE-413A-A424-43FD03BBE1CE}" type="datetimeFigureOut">
              <a:rPr lang="en-GB" smtClean="0"/>
              <a:t>06/12/2023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4821C-5153-4856-9653-E7533DD3ED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33464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C0717-0DAE-413A-A424-43FD03BBE1CE}" type="datetimeFigureOut">
              <a:rPr lang="en-GB" smtClean="0"/>
              <a:t>06/12/2023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4821C-5153-4856-9653-E7533DD3ED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70754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5992" y="1893774"/>
            <a:ext cx="4626591" cy="3159803"/>
          </a:xfrm>
        </p:spPr>
        <p:txBody>
          <a:bodyPr anchor="b"/>
          <a:lstStyle>
            <a:lvl1pPr>
              <a:defRPr sz="35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5992" y="5083469"/>
            <a:ext cx="4626591" cy="1661666"/>
          </a:xfrm>
        </p:spPr>
        <p:txBody>
          <a:bodyPr/>
          <a:lstStyle>
            <a:lvl1pPr marL="0" indent="0">
              <a:buNone/>
              <a:defRPr sz="1408">
                <a:solidFill>
                  <a:schemeClr val="tx1"/>
                </a:solidFill>
              </a:defRPr>
            </a:lvl1pPr>
            <a:lvl2pPr marL="268194" indent="0">
              <a:buNone/>
              <a:defRPr sz="1173">
                <a:solidFill>
                  <a:schemeClr val="tx1">
                    <a:tint val="75000"/>
                  </a:schemeClr>
                </a:solidFill>
              </a:defRPr>
            </a:lvl2pPr>
            <a:lvl3pPr marL="536387" indent="0">
              <a:buNone/>
              <a:defRPr sz="1056">
                <a:solidFill>
                  <a:schemeClr val="tx1">
                    <a:tint val="75000"/>
                  </a:schemeClr>
                </a:solidFill>
              </a:defRPr>
            </a:lvl3pPr>
            <a:lvl4pPr marL="804581" indent="0">
              <a:buNone/>
              <a:defRPr sz="939">
                <a:solidFill>
                  <a:schemeClr val="tx1">
                    <a:tint val="75000"/>
                  </a:schemeClr>
                </a:solidFill>
              </a:defRPr>
            </a:lvl4pPr>
            <a:lvl5pPr marL="1072774" indent="0">
              <a:buNone/>
              <a:defRPr sz="939">
                <a:solidFill>
                  <a:schemeClr val="tx1">
                    <a:tint val="75000"/>
                  </a:schemeClr>
                </a:solidFill>
              </a:defRPr>
            </a:lvl5pPr>
            <a:lvl6pPr marL="1340968" indent="0">
              <a:buNone/>
              <a:defRPr sz="939">
                <a:solidFill>
                  <a:schemeClr val="tx1">
                    <a:tint val="75000"/>
                  </a:schemeClr>
                </a:solidFill>
              </a:defRPr>
            </a:lvl6pPr>
            <a:lvl7pPr marL="1609161" indent="0">
              <a:buNone/>
              <a:defRPr sz="939">
                <a:solidFill>
                  <a:schemeClr val="tx1">
                    <a:tint val="75000"/>
                  </a:schemeClr>
                </a:solidFill>
              </a:defRPr>
            </a:lvl7pPr>
            <a:lvl8pPr marL="1877355" indent="0">
              <a:buNone/>
              <a:defRPr sz="939">
                <a:solidFill>
                  <a:schemeClr val="tx1">
                    <a:tint val="75000"/>
                  </a:schemeClr>
                </a:solidFill>
              </a:defRPr>
            </a:lvl8pPr>
            <a:lvl9pPr marL="2145548" indent="0">
              <a:buNone/>
              <a:defRPr sz="93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C0717-0DAE-413A-A424-43FD03BBE1CE}" type="datetimeFigureOut">
              <a:rPr lang="en-GB" smtClean="0"/>
              <a:t>06/12/2023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4821C-5153-4856-9653-E7533DD3ED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96118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8786" y="2022133"/>
            <a:ext cx="2279769" cy="48197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715608" y="2022133"/>
            <a:ext cx="2279769" cy="48197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C0717-0DAE-413A-A424-43FD03BBE1CE}" type="datetimeFigureOut">
              <a:rPr lang="en-GB" smtClean="0"/>
              <a:t>06/12/2023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4821C-5153-4856-9653-E7533DD3ED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0391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485" y="404428"/>
            <a:ext cx="4626591" cy="146824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9485" y="1862122"/>
            <a:ext cx="2269292" cy="912597"/>
          </a:xfrm>
        </p:spPr>
        <p:txBody>
          <a:bodyPr anchor="b"/>
          <a:lstStyle>
            <a:lvl1pPr marL="0" indent="0">
              <a:buNone/>
              <a:defRPr sz="1408" b="1"/>
            </a:lvl1pPr>
            <a:lvl2pPr marL="268194" indent="0">
              <a:buNone/>
              <a:defRPr sz="1173" b="1"/>
            </a:lvl2pPr>
            <a:lvl3pPr marL="536387" indent="0">
              <a:buNone/>
              <a:defRPr sz="1056" b="1"/>
            </a:lvl3pPr>
            <a:lvl4pPr marL="804581" indent="0">
              <a:buNone/>
              <a:defRPr sz="939" b="1"/>
            </a:lvl4pPr>
            <a:lvl5pPr marL="1072774" indent="0">
              <a:buNone/>
              <a:defRPr sz="939" b="1"/>
            </a:lvl5pPr>
            <a:lvl6pPr marL="1340968" indent="0">
              <a:buNone/>
              <a:defRPr sz="939" b="1"/>
            </a:lvl6pPr>
            <a:lvl7pPr marL="1609161" indent="0">
              <a:buNone/>
              <a:defRPr sz="939" b="1"/>
            </a:lvl7pPr>
            <a:lvl8pPr marL="1877355" indent="0">
              <a:buNone/>
              <a:defRPr sz="939" b="1"/>
            </a:lvl8pPr>
            <a:lvl9pPr marL="2145548" indent="0">
              <a:buNone/>
              <a:defRPr sz="939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9485" y="2774719"/>
            <a:ext cx="2269292" cy="40811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715608" y="1862122"/>
            <a:ext cx="2280468" cy="912597"/>
          </a:xfrm>
        </p:spPr>
        <p:txBody>
          <a:bodyPr anchor="b"/>
          <a:lstStyle>
            <a:lvl1pPr marL="0" indent="0">
              <a:buNone/>
              <a:defRPr sz="1408" b="1"/>
            </a:lvl1pPr>
            <a:lvl2pPr marL="268194" indent="0">
              <a:buNone/>
              <a:defRPr sz="1173" b="1"/>
            </a:lvl2pPr>
            <a:lvl3pPr marL="536387" indent="0">
              <a:buNone/>
              <a:defRPr sz="1056" b="1"/>
            </a:lvl3pPr>
            <a:lvl4pPr marL="804581" indent="0">
              <a:buNone/>
              <a:defRPr sz="939" b="1"/>
            </a:lvl4pPr>
            <a:lvl5pPr marL="1072774" indent="0">
              <a:buNone/>
              <a:defRPr sz="939" b="1"/>
            </a:lvl5pPr>
            <a:lvl6pPr marL="1340968" indent="0">
              <a:buNone/>
              <a:defRPr sz="939" b="1"/>
            </a:lvl6pPr>
            <a:lvl7pPr marL="1609161" indent="0">
              <a:buNone/>
              <a:defRPr sz="939" b="1"/>
            </a:lvl7pPr>
            <a:lvl8pPr marL="1877355" indent="0">
              <a:buNone/>
              <a:defRPr sz="939" b="1"/>
            </a:lvl8pPr>
            <a:lvl9pPr marL="2145548" indent="0">
              <a:buNone/>
              <a:defRPr sz="939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715608" y="2774719"/>
            <a:ext cx="2280468" cy="40811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C0717-0DAE-413A-A424-43FD03BBE1CE}" type="datetimeFigureOut">
              <a:rPr lang="en-GB" smtClean="0"/>
              <a:t>06/12/2023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4821C-5153-4856-9653-E7533DD3ED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19629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C0717-0DAE-413A-A424-43FD03BBE1CE}" type="datetimeFigureOut">
              <a:rPr lang="en-GB" smtClean="0"/>
              <a:t>06/12/2023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4821C-5153-4856-9653-E7533DD3ED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31729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C0717-0DAE-413A-A424-43FD03BBE1CE}" type="datetimeFigureOut">
              <a:rPr lang="en-GB" smtClean="0"/>
              <a:t>06/12/2023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4821C-5153-4856-9653-E7533DD3ED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94543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485" y="506412"/>
            <a:ext cx="1730082" cy="1772444"/>
          </a:xfrm>
        </p:spPr>
        <p:txBody>
          <a:bodyPr anchor="b"/>
          <a:lstStyle>
            <a:lvl1pPr>
              <a:defRPr sz="187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0468" y="1093712"/>
            <a:ext cx="2715608" cy="5398217"/>
          </a:xfrm>
        </p:spPr>
        <p:txBody>
          <a:bodyPr/>
          <a:lstStyle>
            <a:lvl1pPr>
              <a:defRPr sz="1877"/>
            </a:lvl1pPr>
            <a:lvl2pPr>
              <a:defRPr sz="1642"/>
            </a:lvl2pPr>
            <a:lvl3pPr>
              <a:defRPr sz="1408"/>
            </a:lvl3pPr>
            <a:lvl4pPr>
              <a:defRPr sz="1173"/>
            </a:lvl4pPr>
            <a:lvl5pPr>
              <a:defRPr sz="1173"/>
            </a:lvl5pPr>
            <a:lvl6pPr>
              <a:defRPr sz="1173"/>
            </a:lvl6pPr>
            <a:lvl7pPr>
              <a:defRPr sz="1173"/>
            </a:lvl7pPr>
            <a:lvl8pPr>
              <a:defRPr sz="1173"/>
            </a:lvl8pPr>
            <a:lvl9pPr>
              <a:defRPr sz="117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69485" y="2278857"/>
            <a:ext cx="1730082" cy="4221863"/>
          </a:xfrm>
        </p:spPr>
        <p:txBody>
          <a:bodyPr/>
          <a:lstStyle>
            <a:lvl1pPr marL="0" indent="0">
              <a:buNone/>
              <a:defRPr sz="939"/>
            </a:lvl1pPr>
            <a:lvl2pPr marL="268194" indent="0">
              <a:buNone/>
              <a:defRPr sz="821"/>
            </a:lvl2pPr>
            <a:lvl3pPr marL="536387" indent="0">
              <a:buNone/>
              <a:defRPr sz="704"/>
            </a:lvl3pPr>
            <a:lvl4pPr marL="804581" indent="0">
              <a:buNone/>
              <a:defRPr sz="587"/>
            </a:lvl4pPr>
            <a:lvl5pPr marL="1072774" indent="0">
              <a:buNone/>
              <a:defRPr sz="587"/>
            </a:lvl5pPr>
            <a:lvl6pPr marL="1340968" indent="0">
              <a:buNone/>
              <a:defRPr sz="587"/>
            </a:lvl6pPr>
            <a:lvl7pPr marL="1609161" indent="0">
              <a:buNone/>
              <a:defRPr sz="587"/>
            </a:lvl7pPr>
            <a:lvl8pPr marL="1877355" indent="0">
              <a:buNone/>
              <a:defRPr sz="587"/>
            </a:lvl8pPr>
            <a:lvl9pPr marL="2145548" indent="0">
              <a:buNone/>
              <a:defRPr sz="58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C0717-0DAE-413A-A424-43FD03BBE1CE}" type="datetimeFigureOut">
              <a:rPr lang="en-GB" smtClean="0"/>
              <a:t>06/12/2023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4821C-5153-4856-9653-E7533DD3ED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51233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485" y="506412"/>
            <a:ext cx="1730082" cy="1772444"/>
          </a:xfrm>
        </p:spPr>
        <p:txBody>
          <a:bodyPr anchor="b"/>
          <a:lstStyle>
            <a:lvl1pPr>
              <a:defRPr sz="187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0468" y="1093712"/>
            <a:ext cx="2715608" cy="5398217"/>
          </a:xfrm>
        </p:spPr>
        <p:txBody>
          <a:bodyPr anchor="t"/>
          <a:lstStyle>
            <a:lvl1pPr marL="0" indent="0">
              <a:buNone/>
              <a:defRPr sz="1877"/>
            </a:lvl1pPr>
            <a:lvl2pPr marL="268194" indent="0">
              <a:buNone/>
              <a:defRPr sz="1642"/>
            </a:lvl2pPr>
            <a:lvl3pPr marL="536387" indent="0">
              <a:buNone/>
              <a:defRPr sz="1408"/>
            </a:lvl3pPr>
            <a:lvl4pPr marL="804581" indent="0">
              <a:buNone/>
              <a:defRPr sz="1173"/>
            </a:lvl4pPr>
            <a:lvl5pPr marL="1072774" indent="0">
              <a:buNone/>
              <a:defRPr sz="1173"/>
            </a:lvl5pPr>
            <a:lvl6pPr marL="1340968" indent="0">
              <a:buNone/>
              <a:defRPr sz="1173"/>
            </a:lvl6pPr>
            <a:lvl7pPr marL="1609161" indent="0">
              <a:buNone/>
              <a:defRPr sz="1173"/>
            </a:lvl7pPr>
            <a:lvl8pPr marL="1877355" indent="0">
              <a:buNone/>
              <a:defRPr sz="1173"/>
            </a:lvl8pPr>
            <a:lvl9pPr marL="2145548" indent="0">
              <a:buNone/>
              <a:defRPr sz="1173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69485" y="2278857"/>
            <a:ext cx="1730082" cy="4221863"/>
          </a:xfrm>
        </p:spPr>
        <p:txBody>
          <a:bodyPr/>
          <a:lstStyle>
            <a:lvl1pPr marL="0" indent="0">
              <a:buNone/>
              <a:defRPr sz="939"/>
            </a:lvl1pPr>
            <a:lvl2pPr marL="268194" indent="0">
              <a:buNone/>
              <a:defRPr sz="821"/>
            </a:lvl2pPr>
            <a:lvl3pPr marL="536387" indent="0">
              <a:buNone/>
              <a:defRPr sz="704"/>
            </a:lvl3pPr>
            <a:lvl4pPr marL="804581" indent="0">
              <a:buNone/>
              <a:defRPr sz="587"/>
            </a:lvl4pPr>
            <a:lvl5pPr marL="1072774" indent="0">
              <a:buNone/>
              <a:defRPr sz="587"/>
            </a:lvl5pPr>
            <a:lvl6pPr marL="1340968" indent="0">
              <a:buNone/>
              <a:defRPr sz="587"/>
            </a:lvl6pPr>
            <a:lvl7pPr marL="1609161" indent="0">
              <a:buNone/>
              <a:defRPr sz="587"/>
            </a:lvl7pPr>
            <a:lvl8pPr marL="1877355" indent="0">
              <a:buNone/>
              <a:defRPr sz="587"/>
            </a:lvl8pPr>
            <a:lvl9pPr marL="2145548" indent="0">
              <a:buNone/>
              <a:defRPr sz="58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C0717-0DAE-413A-A424-43FD03BBE1CE}" type="datetimeFigureOut">
              <a:rPr lang="en-GB" smtClean="0"/>
              <a:t>06/12/2023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4821C-5153-4856-9653-E7533DD3ED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81402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C0717-0DAE-413A-A424-43FD03BBE1CE}" type="datetimeFigureOut">
              <a:rPr lang="en-GB" smtClean="0"/>
              <a:t>06/12/2023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4821C-5153-4856-9653-E7533DD3ED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74479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38729" y="404427"/>
            <a:ext cx="1156648" cy="643741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68786" y="404427"/>
            <a:ext cx="3402891" cy="643741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C0717-0DAE-413A-A424-43FD03BBE1CE}" type="datetimeFigureOut">
              <a:rPr lang="en-GB" smtClean="0"/>
              <a:t>06/12/2023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4821C-5153-4856-9653-E7533DD3ED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02357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8786" y="404428"/>
            <a:ext cx="4626591" cy="14682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8786" y="2022133"/>
            <a:ext cx="4626591" cy="4819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8786" y="7040542"/>
            <a:ext cx="1206937" cy="40442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8C0717-0DAE-413A-A424-43FD03BBE1CE}" type="datetimeFigureOut">
              <a:rPr lang="en-GB" smtClean="0"/>
              <a:t>06/12/2023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76879" y="7040542"/>
            <a:ext cx="1810405" cy="40442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0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788440" y="7040542"/>
            <a:ext cx="1206937" cy="40442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0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14821C-5153-4856-9653-E7533DD3ED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5500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536387" rtl="0" eaLnBrk="1" latinLnBrk="0" hangingPunct="1">
        <a:lnSpc>
          <a:spcPct val="90000"/>
        </a:lnSpc>
        <a:spcBef>
          <a:spcPct val="0"/>
        </a:spcBef>
        <a:buNone/>
        <a:defRPr sz="258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34097" indent="-134097" algn="l" defTabSz="536387" rtl="0" eaLnBrk="1" latinLnBrk="0" hangingPunct="1">
        <a:lnSpc>
          <a:spcPct val="90000"/>
        </a:lnSpc>
        <a:spcBef>
          <a:spcPts val="587"/>
        </a:spcBef>
        <a:buFont typeface="Arial" panose="020B0604020202020204" pitchFamily="34" charset="0"/>
        <a:buChar char="•"/>
        <a:defRPr sz="1642" kern="1200">
          <a:solidFill>
            <a:schemeClr val="tx1"/>
          </a:solidFill>
          <a:latin typeface="+mn-lt"/>
          <a:ea typeface="+mn-ea"/>
          <a:cs typeface="+mn-cs"/>
        </a:defRPr>
      </a:lvl1pPr>
      <a:lvl2pPr marL="402290" indent="-134097" algn="l" defTabSz="536387" rtl="0" eaLnBrk="1" latinLnBrk="0" hangingPunct="1">
        <a:lnSpc>
          <a:spcPct val="90000"/>
        </a:lnSpc>
        <a:spcBef>
          <a:spcPts val="293"/>
        </a:spcBef>
        <a:buFont typeface="Arial" panose="020B0604020202020204" pitchFamily="34" charset="0"/>
        <a:buChar char="•"/>
        <a:defRPr sz="1408" kern="1200">
          <a:solidFill>
            <a:schemeClr val="tx1"/>
          </a:solidFill>
          <a:latin typeface="+mn-lt"/>
          <a:ea typeface="+mn-ea"/>
          <a:cs typeface="+mn-cs"/>
        </a:defRPr>
      </a:lvl2pPr>
      <a:lvl3pPr marL="670484" indent="-134097" algn="l" defTabSz="536387" rtl="0" eaLnBrk="1" latinLnBrk="0" hangingPunct="1">
        <a:lnSpc>
          <a:spcPct val="90000"/>
        </a:lnSpc>
        <a:spcBef>
          <a:spcPts val="293"/>
        </a:spcBef>
        <a:buFont typeface="Arial" panose="020B0604020202020204" pitchFamily="34" charset="0"/>
        <a:buChar char="•"/>
        <a:defRPr sz="1173" kern="1200">
          <a:solidFill>
            <a:schemeClr val="tx1"/>
          </a:solidFill>
          <a:latin typeface="+mn-lt"/>
          <a:ea typeface="+mn-ea"/>
          <a:cs typeface="+mn-cs"/>
        </a:defRPr>
      </a:lvl3pPr>
      <a:lvl4pPr marL="938677" indent="-134097" algn="l" defTabSz="536387" rtl="0" eaLnBrk="1" latinLnBrk="0" hangingPunct="1">
        <a:lnSpc>
          <a:spcPct val="90000"/>
        </a:lnSpc>
        <a:spcBef>
          <a:spcPts val="293"/>
        </a:spcBef>
        <a:buFont typeface="Arial" panose="020B0604020202020204" pitchFamily="34" charset="0"/>
        <a:buChar char="•"/>
        <a:defRPr sz="1056" kern="1200">
          <a:solidFill>
            <a:schemeClr val="tx1"/>
          </a:solidFill>
          <a:latin typeface="+mn-lt"/>
          <a:ea typeface="+mn-ea"/>
          <a:cs typeface="+mn-cs"/>
        </a:defRPr>
      </a:lvl4pPr>
      <a:lvl5pPr marL="1206871" indent="-134097" algn="l" defTabSz="536387" rtl="0" eaLnBrk="1" latinLnBrk="0" hangingPunct="1">
        <a:lnSpc>
          <a:spcPct val="90000"/>
        </a:lnSpc>
        <a:spcBef>
          <a:spcPts val="293"/>
        </a:spcBef>
        <a:buFont typeface="Arial" panose="020B0604020202020204" pitchFamily="34" charset="0"/>
        <a:buChar char="•"/>
        <a:defRPr sz="1056" kern="1200">
          <a:solidFill>
            <a:schemeClr val="tx1"/>
          </a:solidFill>
          <a:latin typeface="+mn-lt"/>
          <a:ea typeface="+mn-ea"/>
          <a:cs typeface="+mn-cs"/>
        </a:defRPr>
      </a:lvl5pPr>
      <a:lvl6pPr marL="1475064" indent="-134097" algn="l" defTabSz="536387" rtl="0" eaLnBrk="1" latinLnBrk="0" hangingPunct="1">
        <a:lnSpc>
          <a:spcPct val="90000"/>
        </a:lnSpc>
        <a:spcBef>
          <a:spcPts val="293"/>
        </a:spcBef>
        <a:buFont typeface="Arial" panose="020B0604020202020204" pitchFamily="34" charset="0"/>
        <a:buChar char="•"/>
        <a:defRPr sz="1056" kern="1200">
          <a:solidFill>
            <a:schemeClr val="tx1"/>
          </a:solidFill>
          <a:latin typeface="+mn-lt"/>
          <a:ea typeface="+mn-ea"/>
          <a:cs typeface="+mn-cs"/>
        </a:defRPr>
      </a:lvl6pPr>
      <a:lvl7pPr marL="1743258" indent="-134097" algn="l" defTabSz="536387" rtl="0" eaLnBrk="1" latinLnBrk="0" hangingPunct="1">
        <a:lnSpc>
          <a:spcPct val="90000"/>
        </a:lnSpc>
        <a:spcBef>
          <a:spcPts val="293"/>
        </a:spcBef>
        <a:buFont typeface="Arial" panose="020B0604020202020204" pitchFamily="34" charset="0"/>
        <a:buChar char="•"/>
        <a:defRPr sz="1056" kern="1200">
          <a:solidFill>
            <a:schemeClr val="tx1"/>
          </a:solidFill>
          <a:latin typeface="+mn-lt"/>
          <a:ea typeface="+mn-ea"/>
          <a:cs typeface="+mn-cs"/>
        </a:defRPr>
      </a:lvl7pPr>
      <a:lvl8pPr marL="2011451" indent="-134097" algn="l" defTabSz="536387" rtl="0" eaLnBrk="1" latinLnBrk="0" hangingPunct="1">
        <a:lnSpc>
          <a:spcPct val="90000"/>
        </a:lnSpc>
        <a:spcBef>
          <a:spcPts val="293"/>
        </a:spcBef>
        <a:buFont typeface="Arial" panose="020B0604020202020204" pitchFamily="34" charset="0"/>
        <a:buChar char="•"/>
        <a:defRPr sz="1056" kern="1200">
          <a:solidFill>
            <a:schemeClr val="tx1"/>
          </a:solidFill>
          <a:latin typeface="+mn-lt"/>
          <a:ea typeface="+mn-ea"/>
          <a:cs typeface="+mn-cs"/>
        </a:defRPr>
      </a:lvl8pPr>
      <a:lvl9pPr marL="2279645" indent="-134097" algn="l" defTabSz="536387" rtl="0" eaLnBrk="1" latinLnBrk="0" hangingPunct="1">
        <a:lnSpc>
          <a:spcPct val="90000"/>
        </a:lnSpc>
        <a:spcBef>
          <a:spcPts val="293"/>
        </a:spcBef>
        <a:buFont typeface="Arial" panose="020B0604020202020204" pitchFamily="34" charset="0"/>
        <a:buChar char="•"/>
        <a:defRPr sz="105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36387" rtl="0" eaLnBrk="1" latinLnBrk="0" hangingPunct="1">
        <a:defRPr sz="1056" kern="1200">
          <a:solidFill>
            <a:schemeClr val="tx1"/>
          </a:solidFill>
          <a:latin typeface="+mn-lt"/>
          <a:ea typeface="+mn-ea"/>
          <a:cs typeface="+mn-cs"/>
        </a:defRPr>
      </a:lvl1pPr>
      <a:lvl2pPr marL="268194" algn="l" defTabSz="536387" rtl="0" eaLnBrk="1" latinLnBrk="0" hangingPunct="1">
        <a:defRPr sz="1056" kern="1200">
          <a:solidFill>
            <a:schemeClr val="tx1"/>
          </a:solidFill>
          <a:latin typeface="+mn-lt"/>
          <a:ea typeface="+mn-ea"/>
          <a:cs typeface="+mn-cs"/>
        </a:defRPr>
      </a:lvl2pPr>
      <a:lvl3pPr marL="536387" algn="l" defTabSz="536387" rtl="0" eaLnBrk="1" latinLnBrk="0" hangingPunct="1">
        <a:defRPr sz="1056" kern="1200">
          <a:solidFill>
            <a:schemeClr val="tx1"/>
          </a:solidFill>
          <a:latin typeface="+mn-lt"/>
          <a:ea typeface="+mn-ea"/>
          <a:cs typeface="+mn-cs"/>
        </a:defRPr>
      </a:lvl3pPr>
      <a:lvl4pPr marL="804581" algn="l" defTabSz="536387" rtl="0" eaLnBrk="1" latinLnBrk="0" hangingPunct="1">
        <a:defRPr sz="1056" kern="1200">
          <a:solidFill>
            <a:schemeClr val="tx1"/>
          </a:solidFill>
          <a:latin typeface="+mn-lt"/>
          <a:ea typeface="+mn-ea"/>
          <a:cs typeface="+mn-cs"/>
        </a:defRPr>
      </a:lvl4pPr>
      <a:lvl5pPr marL="1072774" algn="l" defTabSz="536387" rtl="0" eaLnBrk="1" latinLnBrk="0" hangingPunct="1">
        <a:defRPr sz="1056" kern="1200">
          <a:solidFill>
            <a:schemeClr val="tx1"/>
          </a:solidFill>
          <a:latin typeface="+mn-lt"/>
          <a:ea typeface="+mn-ea"/>
          <a:cs typeface="+mn-cs"/>
        </a:defRPr>
      </a:lvl5pPr>
      <a:lvl6pPr marL="1340968" algn="l" defTabSz="536387" rtl="0" eaLnBrk="1" latinLnBrk="0" hangingPunct="1">
        <a:defRPr sz="1056" kern="1200">
          <a:solidFill>
            <a:schemeClr val="tx1"/>
          </a:solidFill>
          <a:latin typeface="+mn-lt"/>
          <a:ea typeface="+mn-ea"/>
          <a:cs typeface="+mn-cs"/>
        </a:defRPr>
      </a:lvl6pPr>
      <a:lvl7pPr marL="1609161" algn="l" defTabSz="536387" rtl="0" eaLnBrk="1" latinLnBrk="0" hangingPunct="1">
        <a:defRPr sz="1056" kern="1200">
          <a:solidFill>
            <a:schemeClr val="tx1"/>
          </a:solidFill>
          <a:latin typeface="+mn-lt"/>
          <a:ea typeface="+mn-ea"/>
          <a:cs typeface="+mn-cs"/>
        </a:defRPr>
      </a:lvl7pPr>
      <a:lvl8pPr marL="1877355" algn="l" defTabSz="536387" rtl="0" eaLnBrk="1" latinLnBrk="0" hangingPunct="1">
        <a:defRPr sz="1056" kern="1200">
          <a:solidFill>
            <a:schemeClr val="tx1"/>
          </a:solidFill>
          <a:latin typeface="+mn-lt"/>
          <a:ea typeface="+mn-ea"/>
          <a:cs typeface="+mn-cs"/>
        </a:defRPr>
      </a:lvl8pPr>
      <a:lvl9pPr marL="2145548" algn="l" defTabSz="536387" rtl="0" eaLnBrk="1" latinLnBrk="0" hangingPunct="1">
        <a:defRPr sz="105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F9F5071-2B90-4250-92B8-54A6AFF01C0A}"/>
              </a:ext>
            </a:extLst>
          </p:cNvPr>
          <p:cNvSpPr/>
          <p:nvPr/>
        </p:nvSpPr>
        <p:spPr>
          <a:xfrm>
            <a:off x="0" y="0"/>
            <a:ext cx="1087877" cy="7596188"/>
          </a:xfrm>
          <a:prstGeom prst="rect">
            <a:avLst/>
          </a:prstGeom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33BAD85-4291-477F-AFD5-B2071CC08956}"/>
              </a:ext>
            </a:extLst>
          </p:cNvPr>
          <p:cNvSpPr/>
          <p:nvPr/>
        </p:nvSpPr>
        <p:spPr>
          <a:xfrm>
            <a:off x="-2" y="214961"/>
            <a:ext cx="1081105" cy="720197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600" b="1" dirty="0">
                <a:ln w="6600">
                  <a:noFill/>
                  <a:prstDash val="solid"/>
                </a:ln>
                <a:solidFill>
                  <a:srgbClr val="FFFFFF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Arial Rounded MT Bold" panose="020F0704030504030204" pitchFamily="34" charset="0"/>
              </a:rPr>
              <a:t>C</a:t>
            </a:r>
          </a:p>
          <a:p>
            <a:pPr algn="ctr"/>
            <a:r>
              <a:rPr lang="en-US" sz="6600" b="1" dirty="0">
                <a:ln w="6600">
                  <a:noFill/>
                  <a:prstDash val="solid"/>
                </a:ln>
                <a:solidFill>
                  <a:srgbClr val="FFFFFF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Arial Rounded MT Bold" panose="020F0704030504030204" pitchFamily="34" charset="0"/>
              </a:rPr>
              <a:t>A</a:t>
            </a:r>
          </a:p>
          <a:p>
            <a:pPr algn="ctr"/>
            <a:r>
              <a:rPr lang="en-US" sz="6600" b="1" dirty="0">
                <a:ln w="6600">
                  <a:noFill/>
                  <a:prstDash val="solid"/>
                </a:ln>
                <a:solidFill>
                  <a:srgbClr val="FFFFFF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Arial Rounded MT Bold" panose="020F0704030504030204" pitchFamily="34" charset="0"/>
              </a:rPr>
              <a:t>R</a:t>
            </a:r>
          </a:p>
          <a:p>
            <a:pPr algn="ctr"/>
            <a:r>
              <a:rPr lang="en-US" sz="6600" b="1" dirty="0">
                <a:ln w="6600">
                  <a:noFill/>
                  <a:prstDash val="solid"/>
                </a:ln>
                <a:solidFill>
                  <a:srgbClr val="FFFFFF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Arial Rounded MT Bold" panose="020F0704030504030204" pitchFamily="34" charset="0"/>
              </a:rPr>
              <a:t>V</a:t>
            </a:r>
          </a:p>
          <a:p>
            <a:pPr algn="ctr"/>
            <a:r>
              <a:rPr lang="en-US" sz="6600" b="1" dirty="0">
                <a:ln w="6600">
                  <a:noFill/>
                  <a:prstDash val="solid"/>
                </a:ln>
                <a:solidFill>
                  <a:srgbClr val="FFFFFF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Arial Rounded MT Bold" panose="020F0704030504030204" pitchFamily="34" charset="0"/>
              </a:rPr>
              <a:t>E</a:t>
            </a:r>
          </a:p>
          <a:p>
            <a:pPr algn="ctr"/>
            <a:r>
              <a:rPr lang="en-US" sz="6600" b="1" dirty="0">
                <a:ln w="6600">
                  <a:noFill/>
                  <a:prstDash val="solid"/>
                </a:ln>
                <a:solidFill>
                  <a:srgbClr val="FFFFFF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Arial Rounded MT Bold" panose="020F0704030504030204" pitchFamily="34" charset="0"/>
              </a:rPr>
              <a:t>R</a:t>
            </a:r>
          </a:p>
          <a:p>
            <a:pPr algn="ctr"/>
            <a:r>
              <a:rPr lang="en-US" sz="6600" b="1" dirty="0">
                <a:ln w="6600">
                  <a:noFill/>
                  <a:prstDash val="solid"/>
                </a:ln>
                <a:solidFill>
                  <a:srgbClr val="FFFFFF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Arial Rounded MT Bold" panose="020F0704030504030204" pitchFamily="34" charset="0"/>
              </a:rPr>
              <a:t>Y</a:t>
            </a:r>
          </a:p>
        </p:txBody>
      </p:sp>
      <p:pic>
        <p:nvPicPr>
          <p:cNvPr id="8" name="Graphic 7" descr="Footprints">
            <a:extLst>
              <a:ext uri="{FF2B5EF4-FFF2-40B4-BE49-F238E27FC236}">
                <a16:creationId xmlns:a16="http://schemas.microsoft.com/office/drawing/2014/main" id="{6C83F664-FF77-4751-A8AC-D20722E09B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25928" y="70537"/>
            <a:ext cx="368285" cy="36828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73244CF-03C6-4E19-8275-86571FEDF40D}"/>
              </a:ext>
            </a:extLst>
          </p:cNvPr>
          <p:cNvSpPr txBox="1"/>
          <p:nvPr/>
        </p:nvSpPr>
        <p:spPr>
          <a:xfrm>
            <a:off x="1743042" y="0"/>
            <a:ext cx="312880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 b="1" dirty="0">
                <a:latin typeface="Monotype Corsiva" panose="03010101010201010101" pitchFamily="66" charset="0"/>
                <a:ea typeface="Times New Roman" panose="02020603050405020304" pitchFamily="18" charset="0"/>
                <a:cs typeface="Cavolini" panose="03000502040302020204" pitchFamily="66" charset="0"/>
              </a:rPr>
              <a:t>Footprints Café Bistro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0995D47-26BE-4DFD-96ED-3E1881FEBB85}"/>
              </a:ext>
            </a:extLst>
          </p:cNvPr>
          <p:cNvSpPr/>
          <p:nvPr/>
        </p:nvSpPr>
        <p:spPr>
          <a:xfrm>
            <a:off x="1243375" y="3147840"/>
            <a:ext cx="3931625" cy="326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tabLst>
                <a:tab pos="3676650" algn="l"/>
              </a:tabLst>
            </a:pPr>
            <a:r>
              <a:rPr lang="en-GB" sz="1400" b="1" dirty="0"/>
              <a:t>Carvery Meats</a:t>
            </a:r>
          </a:p>
          <a:p>
            <a:pPr algn="ctr">
              <a:tabLst>
                <a:tab pos="3676650" algn="l"/>
              </a:tabLst>
            </a:pPr>
            <a:r>
              <a:rPr lang="en-GB" sz="1100" dirty="0"/>
              <a:t>Roast local topside of beef</a:t>
            </a:r>
          </a:p>
          <a:p>
            <a:pPr algn="ctr">
              <a:tabLst>
                <a:tab pos="3676650" algn="l"/>
              </a:tabLst>
            </a:pPr>
            <a:r>
              <a:rPr lang="en-GB" sz="1100" dirty="0"/>
              <a:t>Honey baked ham</a:t>
            </a:r>
          </a:p>
          <a:p>
            <a:pPr algn="ctr">
              <a:tabLst>
                <a:tab pos="3676650" algn="l"/>
              </a:tabLst>
            </a:pPr>
            <a:r>
              <a:rPr lang="en-GB" sz="1100" dirty="0"/>
              <a:t>Roasted turkey breast</a:t>
            </a:r>
          </a:p>
          <a:p>
            <a:pPr algn="ctr">
              <a:spcAft>
                <a:spcPts val="300"/>
              </a:spcAft>
              <a:tabLst>
                <a:tab pos="3676650" algn="l"/>
              </a:tabLst>
            </a:pPr>
            <a:r>
              <a:rPr lang="en-GB" sz="1100" i="1" dirty="0"/>
              <a:t>All our meats are locally sourced!</a:t>
            </a:r>
          </a:p>
          <a:p>
            <a:pPr algn="ctr">
              <a:spcAft>
                <a:spcPts val="300"/>
              </a:spcAft>
              <a:tabLst>
                <a:tab pos="3676650" algn="l"/>
              </a:tabLst>
            </a:pPr>
            <a:endParaRPr lang="en-GB" sz="1100" i="1" dirty="0"/>
          </a:p>
          <a:p>
            <a:pPr algn="ctr">
              <a:tabLst>
                <a:tab pos="3676650" algn="l"/>
              </a:tabLst>
            </a:pPr>
            <a:r>
              <a:rPr lang="en-GB" sz="1400" b="1" dirty="0"/>
              <a:t>Accompaniments</a:t>
            </a:r>
          </a:p>
          <a:p>
            <a:pPr algn="ctr">
              <a:tabLst>
                <a:tab pos="3676650" algn="l"/>
              </a:tabLst>
            </a:pPr>
            <a:r>
              <a:rPr lang="en-GB" sz="1100" dirty="0"/>
              <a:t>Roast Potatoes</a:t>
            </a:r>
          </a:p>
          <a:p>
            <a:pPr algn="ctr">
              <a:tabLst>
                <a:tab pos="3676650" algn="l"/>
              </a:tabLst>
            </a:pPr>
            <a:r>
              <a:rPr lang="en-GB" sz="1100" dirty="0"/>
              <a:t>Yorkshire Pudding</a:t>
            </a:r>
          </a:p>
          <a:p>
            <a:pPr algn="ctr">
              <a:tabLst>
                <a:tab pos="3676650" algn="l"/>
              </a:tabLst>
            </a:pPr>
            <a:r>
              <a:rPr lang="en-GB" sz="1100" dirty="0"/>
              <a:t>Stuffing</a:t>
            </a:r>
          </a:p>
          <a:p>
            <a:pPr algn="ctr">
              <a:tabLst>
                <a:tab pos="3676650" algn="l"/>
              </a:tabLst>
            </a:pPr>
            <a:r>
              <a:rPr lang="en-GB" sz="1100" dirty="0"/>
              <a:t>Seasonal Vegetables</a:t>
            </a:r>
          </a:p>
          <a:p>
            <a:pPr algn="ctr">
              <a:tabLst>
                <a:tab pos="3676650" algn="l"/>
              </a:tabLst>
            </a:pPr>
            <a:r>
              <a:rPr lang="en-GB" sz="1100" dirty="0"/>
              <a:t>Homemade cauliflower &amp; broccoli cheese</a:t>
            </a:r>
          </a:p>
          <a:p>
            <a:pPr algn="ctr">
              <a:tabLst>
                <a:tab pos="3676650" algn="l"/>
              </a:tabLst>
            </a:pPr>
            <a:r>
              <a:rPr lang="en-GB" sz="1100" dirty="0"/>
              <a:t>Gravy</a:t>
            </a:r>
          </a:p>
          <a:p>
            <a:pPr algn="ctr">
              <a:spcAft>
                <a:spcPts val="300"/>
              </a:spcAft>
              <a:tabLst>
                <a:tab pos="3676650" algn="l"/>
              </a:tabLst>
            </a:pPr>
            <a:r>
              <a:rPr lang="en-GB" sz="1100" dirty="0"/>
              <a:t>A selection of sauces</a:t>
            </a:r>
          </a:p>
          <a:p>
            <a:pPr algn="ctr">
              <a:spcAft>
                <a:spcPts val="300"/>
              </a:spcAft>
              <a:tabLst>
                <a:tab pos="3676650" algn="l"/>
              </a:tabLst>
            </a:pPr>
            <a:endParaRPr lang="en-GB" sz="1100" dirty="0"/>
          </a:p>
          <a:p>
            <a:pPr algn="ctr">
              <a:tabLst>
                <a:tab pos="3676650" algn="l"/>
              </a:tabLst>
            </a:pPr>
            <a:r>
              <a:rPr lang="en-GB" sz="1400" b="1" dirty="0"/>
              <a:t>Desserts</a:t>
            </a:r>
          </a:p>
          <a:p>
            <a:pPr algn="ctr">
              <a:tabLst>
                <a:tab pos="3676650" algn="l"/>
              </a:tabLst>
            </a:pPr>
            <a:r>
              <a:rPr lang="en-GB" sz="1100" dirty="0"/>
              <a:t>Selection of home-made puddings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42900AD-7D8C-4BF7-B9CE-136471740585}"/>
              </a:ext>
            </a:extLst>
          </p:cNvPr>
          <p:cNvSpPr/>
          <p:nvPr/>
        </p:nvSpPr>
        <p:spPr>
          <a:xfrm>
            <a:off x="1421388" y="6971978"/>
            <a:ext cx="2933600" cy="486385"/>
          </a:xfrm>
          <a:prstGeom prst="rect">
            <a:avLst/>
          </a:prstGeom>
          <a:noFill/>
          <a:ln w="38100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dirty="0">
                <a:solidFill>
                  <a:schemeClr val="tx1"/>
                </a:solidFill>
              </a:rPr>
              <a:t>Dietary Requirements?  No Problem!  Our staff are allergen aware and can advise if you need any help.  Allergens are on site.  We also offer gluten free options!</a:t>
            </a:r>
          </a:p>
        </p:txBody>
      </p:sp>
      <p:pic>
        <p:nvPicPr>
          <p:cNvPr id="24" name="Picture 23" descr="Home | Singleton Environment Centre">
            <a:extLst>
              <a:ext uri="{FF2B5EF4-FFF2-40B4-BE49-F238E27FC236}">
                <a16:creationId xmlns:a16="http://schemas.microsoft.com/office/drawing/2014/main" id="{B729B74B-4458-48FD-9183-E6D8E4DD0E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145" y="7220536"/>
            <a:ext cx="472953" cy="251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0F415EB5-1DBE-40A8-894A-A80DE6C3D8E0}"/>
              </a:ext>
            </a:extLst>
          </p:cNvPr>
          <p:cNvSpPr/>
          <p:nvPr/>
        </p:nvSpPr>
        <p:spPr>
          <a:xfrm>
            <a:off x="1243375" y="593757"/>
            <a:ext cx="3994150" cy="211914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wrap="square" tIns="72000" anchor="t" anchorCtr="0">
            <a:noAutofit/>
          </a:bodyPr>
          <a:lstStyle/>
          <a:p>
            <a:pPr algn="ctr">
              <a:spcBef>
                <a:spcPts val="600"/>
              </a:spcBef>
              <a:spcAft>
                <a:spcPts val="1000"/>
              </a:spcAft>
            </a:pPr>
            <a:r>
              <a:rPr lang="en-GB" sz="15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“2 COURSE” SUNDAY CARVERY MENU</a:t>
            </a:r>
          </a:p>
          <a:p>
            <a:pPr algn="ctr">
              <a:spcAft>
                <a:spcPts val="1000"/>
              </a:spcAft>
            </a:pPr>
            <a:r>
              <a:rPr lang="en-GB" sz="1200" dirty="0"/>
              <a:t>Served </a:t>
            </a:r>
            <a:r>
              <a:rPr lang="en-GB" sz="1300" b="1" dirty="0"/>
              <a:t>12:00–14:30</a:t>
            </a:r>
            <a:r>
              <a:rPr lang="en-GB" sz="1200" dirty="0"/>
              <a:t> </a:t>
            </a:r>
            <a:r>
              <a:rPr lang="en-GB" sz="1200" b="1" dirty="0"/>
              <a:t> </a:t>
            </a:r>
          </a:p>
          <a:p>
            <a:pPr algn="ctr"/>
            <a:r>
              <a:rPr lang="en-GB" sz="1200" i="1" dirty="0"/>
              <a:t>Booking is Essential </a:t>
            </a:r>
          </a:p>
          <a:p>
            <a:pPr algn="ctr">
              <a:spcAft>
                <a:spcPts val="1000"/>
              </a:spcAft>
            </a:pPr>
            <a:r>
              <a:rPr lang="en-GB" sz="1200" i="1" dirty="0"/>
              <a:t>For reservations please call </a:t>
            </a:r>
            <a:r>
              <a:rPr lang="en-GB" sz="1300" b="1" i="1" dirty="0"/>
              <a:t>01233 668308</a:t>
            </a:r>
          </a:p>
          <a:p>
            <a:pPr algn="ctr">
              <a:tabLst>
                <a:tab pos="3676650" algn="l"/>
              </a:tabLst>
            </a:pPr>
            <a:r>
              <a:rPr lang="en-GB" sz="1200" b="1" dirty="0"/>
              <a:t>Adults:   </a:t>
            </a:r>
            <a:r>
              <a:rPr lang="en-GB" sz="1300" b="1" dirty="0"/>
              <a:t>£19.95</a:t>
            </a:r>
          </a:p>
          <a:p>
            <a:pPr algn="ctr">
              <a:spcAft>
                <a:spcPts val="600"/>
              </a:spcAft>
              <a:tabLst>
                <a:tab pos="3676650" algn="l"/>
              </a:tabLst>
            </a:pPr>
            <a:r>
              <a:rPr lang="en-GB" sz="1200" b="1" dirty="0"/>
              <a:t>Children aged 10 and under:  </a:t>
            </a:r>
            <a:r>
              <a:rPr lang="en-GB" sz="1300" b="1" dirty="0"/>
              <a:t>£12.95</a:t>
            </a:r>
          </a:p>
          <a:p>
            <a:pPr algn="ctr">
              <a:spcAft>
                <a:spcPts val="600"/>
              </a:spcAft>
              <a:tabLst>
                <a:tab pos="3676650" algn="l"/>
              </a:tabLst>
            </a:pPr>
            <a:r>
              <a:rPr lang="en-GB" sz="1300" b="1" i="1" dirty="0"/>
              <a:t>A non-refundable deposit of £5.00pp is required at the time of booking</a:t>
            </a:r>
          </a:p>
        </p:txBody>
      </p:sp>
    </p:spTree>
    <p:extLst>
      <p:ext uri="{BB962C8B-B14F-4D97-AF65-F5344CB8AC3E}">
        <p14:creationId xmlns:p14="http://schemas.microsoft.com/office/powerpoint/2010/main" val="25080657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F9F5071-2B90-4250-92B8-54A6AFF01C0A}"/>
              </a:ext>
            </a:extLst>
          </p:cNvPr>
          <p:cNvSpPr/>
          <p:nvPr/>
        </p:nvSpPr>
        <p:spPr>
          <a:xfrm>
            <a:off x="1" y="0"/>
            <a:ext cx="1098550" cy="7596188"/>
          </a:xfrm>
          <a:prstGeom prst="rect">
            <a:avLst/>
          </a:prstGeom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33BAD85-4291-477F-AFD5-B2071CC08956}"/>
              </a:ext>
            </a:extLst>
          </p:cNvPr>
          <p:cNvSpPr/>
          <p:nvPr/>
        </p:nvSpPr>
        <p:spPr>
          <a:xfrm>
            <a:off x="-1" y="691617"/>
            <a:ext cx="1098552" cy="618630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600" b="1" dirty="0">
                <a:ln w="6600">
                  <a:noFill/>
                  <a:prstDash val="solid"/>
                </a:ln>
                <a:solidFill>
                  <a:srgbClr val="FFFFFF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Arial Rounded MT Bold" panose="020F0704030504030204" pitchFamily="34" charset="0"/>
              </a:rPr>
              <a:t>D</a:t>
            </a:r>
          </a:p>
          <a:p>
            <a:pPr algn="ctr"/>
            <a:r>
              <a:rPr lang="en-US" sz="6600" b="1" dirty="0">
                <a:ln w="6600">
                  <a:noFill/>
                  <a:prstDash val="solid"/>
                </a:ln>
                <a:solidFill>
                  <a:srgbClr val="FFFFFF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Arial Rounded MT Bold" panose="020F0704030504030204" pitchFamily="34" charset="0"/>
              </a:rPr>
              <a:t>R</a:t>
            </a:r>
          </a:p>
          <a:p>
            <a:pPr algn="ctr"/>
            <a:r>
              <a:rPr lang="en-US" sz="6600" b="1" dirty="0">
                <a:ln w="6600">
                  <a:noFill/>
                  <a:prstDash val="solid"/>
                </a:ln>
                <a:solidFill>
                  <a:srgbClr val="FFFFFF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Arial Rounded MT Bold" panose="020F0704030504030204" pitchFamily="34" charset="0"/>
              </a:rPr>
              <a:t>I</a:t>
            </a:r>
          </a:p>
          <a:p>
            <a:pPr algn="ctr"/>
            <a:r>
              <a:rPr lang="en-US" sz="6600" b="1" dirty="0">
                <a:ln w="6600">
                  <a:noFill/>
                  <a:prstDash val="solid"/>
                </a:ln>
                <a:solidFill>
                  <a:srgbClr val="FFFFFF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Arial Rounded MT Bold" panose="020F0704030504030204" pitchFamily="34" charset="0"/>
              </a:rPr>
              <a:t>N</a:t>
            </a:r>
          </a:p>
          <a:p>
            <a:pPr algn="ctr"/>
            <a:r>
              <a:rPr lang="en-US" sz="6600" b="1" dirty="0">
                <a:ln w="6600">
                  <a:noFill/>
                  <a:prstDash val="solid"/>
                </a:ln>
                <a:solidFill>
                  <a:srgbClr val="FFFFFF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Arial Rounded MT Bold" panose="020F0704030504030204" pitchFamily="34" charset="0"/>
              </a:rPr>
              <a:t>K</a:t>
            </a:r>
          </a:p>
          <a:p>
            <a:pPr algn="ctr"/>
            <a:r>
              <a:rPr lang="en-US" sz="6600" b="1" dirty="0">
                <a:ln w="6600">
                  <a:noFill/>
                  <a:prstDash val="solid"/>
                </a:ln>
                <a:solidFill>
                  <a:srgbClr val="FFFFFF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Arial Rounded MT Bold" panose="020F0704030504030204" pitchFamily="34" charset="0"/>
              </a:rPr>
              <a:t>S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D2CF61AD-2CA1-46C6-B83F-3208E133AC8B}"/>
              </a:ext>
            </a:extLst>
          </p:cNvPr>
          <p:cNvSpPr/>
          <p:nvPr/>
        </p:nvSpPr>
        <p:spPr>
          <a:xfrm>
            <a:off x="1215106" y="618865"/>
            <a:ext cx="4248597" cy="6636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79388">
              <a:lnSpc>
                <a:spcPct val="130000"/>
              </a:lnSpc>
              <a:tabLst>
                <a:tab pos="2781300" algn="l"/>
                <a:tab pos="3409950" algn="l"/>
              </a:tabLst>
            </a:pPr>
            <a:r>
              <a:rPr lang="en-GB" sz="1200" b="1" dirty="0"/>
              <a:t>Hot Drinks</a:t>
            </a:r>
            <a:r>
              <a:rPr lang="en-GB" sz="900" dirty="0">
                <a:latin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GB" sz="900" b="1" dirty="0">
                <a:latin typeface="Calibri" panose="020F0502020204030204" pitchFamily="34" charset="0"/>
                <a:cs typeface="Times New Roman" panose="02020603050405020304" pitchFamily="18" charset="0"/>
              </a:rPr>
              <a:t>Regular	Large</a:t>
            </a:r>
          </a:p>
          <a:p>
            <a:pPr defTabSz="179388">
              <a:lnSpc>
                <a:spcPct val="130000"/>
              </a:lnSpc>
              <a:tabLst>
                <a:tab pos="2781300" algn="l"/>
                <a:tab pos="3409950" algn="l"/>
              </a:tabLst>
            </a:pPr>
            <a:r>
              <a:rPr lang="en-GB" sz="900" dirty="0">
                <a:latin typeface="Calibri" panose="020F0502020204030204" pitchFamily="34" charset="0"/>
                <a:cs typeface="Times New Roman" panose="02020603050405020304" pitchFamily="18" charset="0"/>
              </a:rPr>
              <a:t>Espresso – Single or Double …………………………………………..	£2.05 	£2.40</a:t>
            </a:r>
          </a:p>
          <a:p>
            <a:pPr defTabSz="179388">
              <a:lnSpc>
                <a:spcPct val="130000"/>
              </a:lnSpc>
              <a:tabLst>
                <a:tab pos="2781300" algn="l"/>
                <a:tab pos="3409950" algn="l"/>
              </a:tabLst>
            </a:pPr>
            <a:r>
              <a:rPr lang="en-GB" sz="900" dirty="0">
                <a:latin typeface="Calibri" panose="020F0502020204030204" pitchFamily="34" charset="0"/>
                <a:cs typeface="Times New Roman" panose="02020603050405020304" pitchFamily="18" charset="0"/>
              </a:rPr>
              <a:t>Americano ………………………………………….………………………….	£2.45 	£2.75</a:t>
            </a:r>
          </a:p>
          <a:p>
            <a:pPr defTabSz="179388">
              <a:lnSpc>
                <a:spcPct val="130000"/>
              </a:lnSpc>
              <a:tabLst>
                <a:tab pos="2781300" algn="l"/>
                <a:tab pos="3409950" algn="l"/>
              </a:tabLst>
            </a:pPr>
            <a:r>
              <a:rPr lang="en-GB" sz="900" dirty="0">
                <a:latin typeface="Calibri" panose="020F0502020204030204" pitchFamily="34" charset="0"/>
                <a:cs typeface="Times New Roman" panose="02020603050405020304" pitchFamily="18" charset="0"/>
              </a:rPr>
              <a:t>Cappuccino ……………………………………………………………………	£2.80 	£3.15</a:t>
            </a:r>
          </a:p>
          <a:p>
            <a:pPr defTabSz="179388">
              <a:lnSpc>
                <a:spcPct val="130000"/>
              </a:lnSpc>
              <a:tabLst>
                <a:tab pos="2781300" algn="l"/>
                <a:tab pos="3409950" algn="l"/>
              </a:tabLst>
            </a:pPr>
            <a:r>
              <a:rPr lang="en-GB" sz="900" dirty="0">
                <a:latin typeface="Calibri" panose="020F0502020204030204" pitchFamily="34" charset="0"/>
                <a:cs typeface="Times New Roman" panose="02020603050405020304" pitchFamily="18" charset="0"/>
              </a:rPr>
              <a:t>Latte ………………………………………………………………………………	£2.95	£3.25</a:t>
            </a:r>
          </a:p>
          <a:p>
            <a:pPr defTabSz="179388">
              <a:lnSpc>
                <a:spcPct val="130000"/>
              </a:lnSpc>
              <a:tabLst>
                <a:tab pos="2781300" algn="l"/>
                <a:tab pos="3409950" algn="l"/>
              </a:tabLst>
            </a:pPr>
            <a:r>
              <a:rPr lang="en-GB" sz="900" dirty="0">
                <a:latin typeface="Calibri" panose="020F0502020204030204" pitchFamily="34" charset="0"/>
                <a:cs typeface="Times New Roman" panose="02020603050405020304" pitchFamily="18" charset="0"/>
              </a:rPr>
              <a:t>Flat White …………………………………………………………………......	£2.85</a:t>
            </a:r>
          </a:p>
          <a:p>
            <a:pPr defTabSz="179388">
              <a:lnSpc>
                <a:spcPct val="130000"/>
              </a:lnSpc>
              <a:tabLst>
                <a:tab pos="2781300" algn="l"/>
                <a:tab pos="3409950" algn="l"/>
              </a:tabLst>
            </a:pPr>
            <a:r>
              <a:rPr lang="en-GB" sz="900" dirty="0">
                <a:latin typeface="Calibri" panose="020F0502020204030204" pitchFamily="34" charset="0"/>
                <a:cs typeface="Times New Roman" panose="02020603050405020304" pitchFamily="18" charset="0"/>
              </a:rPr>
              <a:t>Mocha …………………………………………………………………………..	£3.25 	£3.85</a:t>
            </a:r>
          </a:p>
          <a:p>
            <a:pPr defTabSz="179388">
              <a:lnSpc>
                <a:spcPct val="130000"/>
              </a:lnSpc>
              <a:tabLst>
                <a:tab pos="2781300" algn="l"/>
                <a:tab pos="3409950" algn="l"/>
              </a:tabLst>
            </a:pPr>
            <a:r>
              <a:rPr lang="en-GB" sz="900" dirty="0">
                <a:latin typeface="Calibri" panose="020F0502020204030204" pitchFamily="34" charset="0"/>
                <a:cs typeface="Times New Roman" panose="02020603050405020304" pitchFamily="18" charset="0"/>
              </a:rPr>
              <a:t>Hot Chocolate ……………………………………………………………….	£3.25 	£3.85</a:t>
            </a:r>
          </a:p>
          <a:p>
            <a:pPr defTabSz="179388">
              <a:lnSpc>
                <a:spcPct val="130000"/>
              </a:lnSpc>
              <a:tabLst>
                <a:tab pos="2781300" algn="l"/>
                <a:tab pos="3409950" algn="l"/>
              </a:tabLst>
            </a:pPr>
            <a:r>
              <a:rPr lang="en-GB" sz="900" dirty="0">
                <a:latin typeface="Calibri" panose="020F0502020204030204" pitchFamily="34" charset="0"/>
                <a:cs typeface="Times New Roman" panose="02020603050405020304" pitchFamily="18" charset="0"/>
              </a:rPr>
              <a:t>Tea – English ………………………………………………………………….	£1.95 	£2.10</a:t>
            </a:r>
          </a:p>
          <a:p>
            <a:pPr defTabSz="179388">
              <a:lnSpc>
                <a:spcPct val="130000"/>
              </a:lnSpc>
              <a:tabLst>
                <a:tab pos="2781300" algn="l"/>
                <a:tab pos="3409950" algn="l"/>
              </a:tabLst>
            </a:pPr>
            <a:r>
              <a:rPr lang="en-GB" sz="900" dirty="0">
                <a:latin typeface="Calibri" panose="020F0502020204030204" pitchFamily="34" charset="0"/>
                <a:cs typeface="Times New Roman" panose="02020603050405020304" pitchFamily="18" charset="0"/>
              </a:rPr>
              <a:t>Earl Grey or Herbal Tea ………………………………………………….	£2.10	£2.25</a:t>
            </a:r>
          </a:p>
          <a:p>
            <a:pPr defTabSz="179388">
              <a:lnSpc>
                <a:spcPct val="130000"/>
              </a:lnSpc>
              <a:tabLst>
                <a:tab pos="2781300" algn="l"/>
                <a:tab pos="3409950" algn="l"/>
              </a:tabLst>
            </a:pPr>
            <a:r>
              <a:rPr lang="en-GB" sz="900" dirty="0">
                <a:latin typeface="Calibri" panose="020F0502020204030204" pitchFamily="34" charset="0"/>
                <a:cs typeface="Times New Roman" panose="02020603050405020304" pitchFamily="18" charset="0"/>
              </a:rPr>
              <a:t>Syrups – Hazelnut, Vanilla, Caramel ………………………………..	£0.60 per shot</a:t>
            </a:r>
          </a:p>
          <a:p>
            <a:pPr defTabSz="179388">
              <a:lnSpc>
                <a:spcPct val="130000"/>
              </a:lnSpc>
              <a:tabLst>
                <a:tab pos="2781300" algn="l"/>
                <a:tab pos="3409950" algn="l"/>
              </a:tabLst>
            </a:pPr>
            <a:r>
              <a:rPr lang="en-GB" sz="900" dirty="0">
                <a:latin typeface="Calibri" panose="020F0502020204030204" pitchFamily="34" charset="0"/>
                <a:cs typeface="Times New Roman" panose="02020603050405020304" pitchFamily="18" charset="0"/>
              </a:rPr>
              <a:t>Oat &amp; Soya Milk………………………………………………………………	£0.50</a:t>
            </a:r>
          </a:p>
          <a:p>
            <a:pPr defTabSz="179388">
              <a:lnSpc>
                <a:spcPct val="130000"/>
              </a:lnSpc>
              <a:tabLst>
                <a:tab pos="2781300" algn="l"/>
                <a:tab pos="3409950" algn="l"/>
              </a:tabLst>
            </a:pPr>
            <a:endParaRPr lang="en-GB" sz="9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defTabSz="179388">
              <a:lnSpc>
                <a:spcPct val="130000"/>
              </a:lnSpc>
              <a:spcAft>
                <a:spcPts val="300"/>
              </a:spcAft>
              <a:tabLst>
                <a:tab pos="2781300" algn="l"/>
                <a:tab pos="3409950" algn="l"/>
              </a:tabLst>
            </a:pPr>
            <a:r>
              <a:rPr lang="en-GB" sz="1200" b="1" dirty="0">
                <a:latin typeface="Calibri" panose="020F0502020204030204" pitchFamily="34" charset="0"/>
                <a:cs typeface="Times New Roman" panose="02020603050405020304" pitchFamily="18" charset="0"/>
              </a:rPr>
              <a:t>Soft Drinks &amp; Juices</a:t>
            </a:r>
            <a:r>
              <a:rPr lang="en-GB" sz="1100" dirty="0">
                <a:latin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GB" sz="1000" b="1" dirty="0">
                <a:latin typeface="Calibri" panose="020F0502020204030204" pitchFamily="34" charset="0"/>
                <a:cs typeface="Times New Roman" panose="02020603050405020304" pitchFamily="18" charset="0"/>
              </a:rPr>
              <a:t>Regular	Large</a:t>
            </a:r>
          </a:p>
          <a:p>
            <a:pPr defTabSz="179388">
              <a:lnSpc>
                <a:spcPct val="130000"/>
              </a:lnSpc>
              <a:tabLst>
                <a:tab pos="2781300" algn="l"/>
                <a:tab pos="3409950" algn="l"/>
              </a:tabLst>
            </a:pPr>
            <a:r>
              <a:rPr lang="en-GB" sz="900" dirty="0">
                <a:latin typeface="Calibri" panose="020F0502020204030204" pitchFamily="34" charset="0"/>
                <a:cs typeface="Times New Roman" panose="02020603050405020304" pitchFamily="18" charset="0"/>
              </a:rPr>
              <a:t>Still or Sparkling Mineral Water ..………………………………….	£1.95	£3.75</a:t>
            </a:r>
          </a:p>
          <a:p>
            <a:pPr defTabSz="179388">
              <a:lnSpc>
                <a:spcPct val="130000"/>
              </a:lnSpc>
              <a:tabLst>
                <a:tab pos="2781300" algn="l"/>
                <a:tab pos="3409950" algn="l"/>
              </a:tabLst>
            </a:pPr>
            <a:r>
              <a:rPr lang="en-GB" sz="900" dirty="0">
                <a:latin typeface="Calibri" panose="020F0502020204030204" pitchFamily="34" charset="0"/>
                <a:cs typeface="Times New Roman" panose="02020603050405020304" pitchFamily="18" charset="0"/>
              </a:rPr>
              <a:t>Gently Sparkling Elderflower…………………………………………..	£2.95</a:t>
            </a:r>
          </a:p>
          <a:p>
            <a:pPr defTabSz="179388">
              <a:lnSpc>
                <a:spcPct val="130000"/>
              </a:lnSpc>
              <a:tabLst>
                <a:tab pos="2781300" algn="l"/>
                <a:tab pos="3409950" algn="l"/>
              </a:tabLst>
            </a:pPr>
            <a:r>
              <a:rPr lang="en-GB" sz="900" dirty="0">
                <a:latin typeface="Calibri" panose="020F0502020204030204" pitchFamily="34" charset="0"/>
                <a:cs typeface="Times New Roman" panose="02020603050405020304" pitchFamily="18" charset="0"/>
              </a:rPr>
              <a:t>Children’s Squash…………………………………………………………..	£0.85</a:t>
            </a:r>
          </a:p>
          <a:p>
            <a:pPr defTabSz="179388">
              <a:lnSpc>
                <a:spcPct val="130000"/>
              </a:lnSpc>
              <a:tabLst>
                <a:tab pos="2781300" algn="l"/>
                <a:tab pos="3409950" algn="l"/>
              </a:tabLst>
            </a:pPr>
            <a:r>
              <a:rPr lang="en-GB" sz="900" dirty="0">
                <a:latin typeface="Calibri" panose="020F0502020204030204" pitchFamily="34" charset="0"/>
                <a:cs typeface="Times New Roman" panose="02020603050405020304" pitchFamily="18" charset="0"/>
              </a:rPr>
              <a:t>Coke, Diet Coke, Sprite, Fanta ……………………………………….	£1.90</a:t>
            </a:r>
          </a:p>
          <a:p>
            <a:pPr defTabSz="179388">
              <a:lnSpc>
                <a:spcPct val="130000"/>
              </a:lnSpc>
              <a:tabLst>
                <a:tab pos="2781300" algn="l"/>
                <a:tab pos="3409950" algn="l"/>
              </a:tabLst>
            </a:pPr>
            <a:r>
              <a:rPr lang="en-GB" sz="900" dirty="0">
                <a:latin typeface="Calibri" panose="020F0502020204030204" pitchFamily="34" charset="0"/>
                <a:cs typeface="Times New Roman" panose="02020603050405020304" pitchFamily="18" charset="0"/>
              </a:rPr>
              <a:t>Biddenden Apple Juice ………………………………………………….	£2.95</a:t>
            </a:r>
          </a:p>
          <a:p>
            <a:pPr defTabSz="179388">
              <a:lnSpc>
                <a:spcPct val="130000"/>
              </a:lnSpc>
              <a:tabLst>
                <a:tab pos="2781300" algn="l"/>
                <a:tab pos="3409950" algn="l"/>
              </a:tabLst>
            </a:pPr>
            <a:r>
              <a:rPr lang="en-GB" sz="9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Biddenden</a:t>
            </a:r>
            <a:r>
              <a:rPr lang="en-GB" sz="900" dirty="0">
                <a:latin typeface="Calibri" panose="020F0502020204030204" pitchFamily="34" charset="0"/>
                <a:cs typeface="Times New Roman" panose="02020603050405020304" pitchFamily="18" charset="0"/>
              </a:rPr>
              <a:t> Sparkling Apple Juice……………………………………	£2.95</a:t>
            </a:r>
          </a:p>
          <a:p>
            <a:pPr defTabSz="179388">
              <a:lnSpc>
                <a:spcPct val="130000"/>
              </a:lnSpc>
              <a:tabLst>
                <a:tab pos="2781300" algn="l"/>
                <a:tab pos="3409950" algn="l"/>
              </a:tabLst>
            </a:pPr>
            <a:r>
              <a:rPr lang="en-GB" sz="900" dirty="0">
                <a:latin typeface="Calibri" panose="020F0502020204030204" pitchFamily="34" charset="0"/>
                <a:cs typeface="Times New Roman" panose="02020603050405020304" pitchFamily="18" charset="0"/>
              </a:rPr>
              <a:t>Biddenden Pear Juice ……………………………………………………	£2.95</a:t>
            </a:r>
          </a:p>
          <a:p>
            <a:pPr defTabSz="179388">
              <a:lnSpc>
                <a:spcPct val="130000"/>
              </a:lnSpc>
              <a:tabLst>
                <a:tab pos="2781300" algn="l"/>
                <a:tab pos="3409950" algn="l"/>
              </a:tabLst>
            </a:pPr>
            <a:r>
              <a:rPr lang="en-GB" sz="900" dirty="0">
                <a:latin typeface="Calibri" panose="020F0502020204030204" pitchFamily="34" charset="0"/>
                <a:cs typeface="Times New Roman" panose="02020603050405020304" pitchFamily="18" charset="0"/>
              </a:rPr>
              <a:t>Orange Cold Pressed Juice (plus Apple &amp; Mango) .….......	£2.85</a:t>
            </a:r>
          </a:p>
          <a:p>
            <a:pPr defTabSz="179388">
              <a:lnSpc>
                <a:spcPct val="130000"/>
              </a:lnSpc>
              <a:tabLst>
                <a:tab pos="2781300" algn="l"/>
                <a:tab pos="3409950" algn="l"/>
              </a:tabLst>
            </a:pPr>
            <a:r>
              <a:rPr lang="en-GB" sz="900" dirty="0">
                <a:latin typeface="Calibri" panose="020F0502020204030204" pitchFamily="34" charset="0"/>
                <a:cs typeface="Times New Roman" panose="02020603050405020304" pitchFamily="18" charset="0"/>
              </a:rPr>
              <a:t>Botanical Ginger Beer ……………………………………………………	£2.95</a:t>
            </a:r>
          </a:p>
          <a:p>
            <a:pPr defTabSz="179388">
              <a:lnSpc>
                <a:spcPct val="130000"/>
              </a:lnSpc>
              <a:tabLst>
                <a:tab pos="2781300" algn="l"/>
                <a:tab pos="3409950" algn="l"/>
              </a:tabLst>
            </a:pPr>
            <a:r>
              <a:rPr lang="en-GB" sz="900" dirty="0">
                <a:latin typeface="Calibri" panose="020F0502020204030204" pitchFamily="34" charset="0"/>
                <a:cs typeface="Times New Roman" panose="02020603050405020304" pitchFamily="18" charset="0"/>
              </a:rPr>
              <a:t>Cloudy Lemonade ………………………………………..……………….	£2.85</a:t>
            </a:r>
          </a:p>
          <a:p>
            <a:pPr defTabSz="179388">
              <a:lnSpc>
                <a:spcPct val="130000"/>
              </a:lnSpc>
              <a:tabLst>
                <a:tab pos="2781300" algn="l"/>
                <a:tab pos="3409950" algn="l"/>
              </a:tabLst>
            </a:pPr>
            <a:r>
              <a:rPr lang="en-GB" sz="900" dirty="0">
                <a:latin typeface="Calibri" panose="020F0502020204030204" pitchFamily="34" charset="0"/>
                <a:cs typeface="Times New Roman" panose="02020603050405020304" pitchFamily="18" charset="0"/>
              </a:rPr>
              <a:t>Sparkling Rhubarb …………………………………………………………	£2.60</a:t>
            </a:r>
          </a:p>
          <a:p>
            <a:pPr defTabSz="179388">
              <a:lnSpc>
                <a:spcPct val="130000"/>
              </a:lnSpc>
              <a:tabLst>
                <a:tab pos="2781300" algn="l"/>
                <a:tab pos="3409950" algn="l"/>
              </a:tabLst>
            </a:pPr>
            <a:endParaRPr lang="en-GB" sz="9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defTabSz="179388">
              <a:lnSpc>
                <a:spcPct val="130000"/>
              </a:lnSpc>
              <a:spcAft>
                <a:spcPts val="300"/>
              </a:spcAft>
              <a:tabLst>
                <a:tab pos="2781300" algn="l"/>
                <a:tab pos="3409950" algn="l"/>
              </a:tabLst>
            </a:pPr>
            <a:r>
              <a:rPr lang="en-GB" sz="1200" b="1" dirty="0"/>
              <a:t>Alcoholic Drinks</a:t>
            </a:r>
            <a:r>
              <a:rPr lang="en-GB" sz="900" dirty="0">
                <a:latin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GB" sz="900" b="1" dirty="0">
                <a:latin typeface="Calibri" panose="020F0502020204030204" pitchFamily="34" charset="0"/>
                <a:cs typeface="Times New Roman" panose="02020603050405020304" pitchFamily="18" charset="0"/>
              </a:rPr>
              <a:t>Regular	Large</a:t>
            </a:r>
          </a:p>
          <a:p>
            <a:pPr defTabSz="179388">
              <a:lnSpc>
                <a:spcPct val="130000"/>
              </a:lnSpc>
              <a:tabLst>
                <a:tab pos="2781300" algn="l"/>
                <a:tab pos="3409950" algn="l"/>
              </a:tabLst>
            </a:pPr>
            <a:r>
              <a:rPr lang="en-GB" sz="900" dirty="0">
                <a:latin typeface="Calibri" panose="020F0502020204030204" pitchFamily="34" charset="0"/>
                <a:cs typeface="Times New Roman" panose="02020603050405020304" pitchFamily="18" charset="0"/>
              </a:rPr>
              <a:t>House Wine – Red / White / Rose – Bottle ……………………	£16.95</a:t>
            </a:r>
          </a:p>
          <a:p>
            <a:pPr defTabSz="179388">
              <a:lnSpc>
                <a:spcPct val="130000"/>
              </a:lnSpc>
              <a:tabLst>
                <a:tab pos="2781300" algn="l"/>
                <a:tab pos="3409950" algn="l"/>
              </a:tabLst>
            </a:pPr>
            <a:r>
              <a:rPr lang="en-GB" sz="900" dirty="0">
                <a:latin typeface="Calibri" panose="020F0502020204030204" pitchFamily="34" charset="0"/>
                <a:cs typeface="Times New Roman" panose="02020603050405020304" pitchFamily="18" charset="0"/>
              </a:rPr>
              <a:t>House Wine – 125ml / 250ml ……………………………….……	£4.75	£6.50</a:t>
            </a:r>
          </a:p>
          <a:p>
            <a:pPr defTabSz="179388">
              <a:lnSpc>
                <a:spcPct val="130000"/>
              </a:lnSpc>
              <a:tabLst>
                <a:tab pos="2781300" algn="l"/>
                <a:tab pos="3409950" algn="l"/>
              </a:tabLst>
            </a:pPr>
            <a:r>
              <a:rPr lang="en-GB" sz="900" dirty="0">
                <a:latin typeface="Calibri" panose="020F0502020204030204" pitchFamily="34" charset="0"/>
                <a:cs typeface="Times New Roman" panose="02020603050405020304" pitchFamily="18" charset="0"/>
              </a:rPr>
              <a:t>Peroni (330ml 5.0%) / Stella (330ml 4.6%) …………………….	£3.75</a:t>
            </a:r>
          </a:p>
          <a:p>
            <a:pPr defTabSz="179388">
              <a:lnSpc>
                <a:spcPct val="130000"/>
              </a:lnSpc>
              <a:tabLst>
                <a:tab pos="2781300" algn="l"/>
                <a:tab pos="3409950" algn="l"/>
              </a:tabLst>
            </a:pPr>
            <a:r>
              <a:rPr lang="en-GB" sz="9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Biddenden</a:t>
            </a:r>
            <a:r>
              <a:rPr lang="en-GB" sz="900" dirty="0">
                <a:latin typeface="Calibri" panose="020F0502020204030204" pitchFamily="34" charset="0"/>
                <a:cs typeface="Times New Roman" panose="02020603050405020304" pitchFamily="18" charset="0"/>
              </a:rPr>
              <a:t> Medium Cider (8.4%) 330ml …………….………..	£3.95</a:t>
            </a:r>
          </a:p>
          <a:p>
            <a:pPr defTabSz="179388">
              <a:lnSpc>
                <a:spcPct val="130000"/>
              </a:lnSpc>
              <a:tabLst>
                <a:tab pos="2781300" algn="l"/>
                <a:tab pos="3409950" algn="l"/>
              </a:tabLst>
            </a:pPr>
            <a:r>
              <a:rPr lang="en-GB" sz="9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Thatchers</a:t>
            </a:r>
            <a:r>
              <a:rPr lang="en-GB" sz="900" dirty="0">
                <a:latin typeface="Calibri" panose="020F0502020204030204" pitchFamily="34" charset="0"/>
                <a:cs typeface="Times New Roman" panose="02020603050405020304" pitchFamily="18" charset="0"/>
              </a:rPr>
              <a:t> Cider (4.8%) 440ml …………..…………..……………..	£3.75</a:t>
            </a:r>
          </a:p>
          <a:p>
            <a:pPr defTabSz="179388">
              <a:lnSpc>
                <a:spcPct val="130000"/>
              </a:lnSpc>
              <a:tabLst>
                <a:tab pos="2781300" algn="l"/>
                <a:tab pos="3409950" algn="l"/>
              </a:tabLst>
            </a:pPr>
            <a:r>
              <a:rPr lang="en-GB" sz="900" dirty="0">
                <a:latin typeface="Calibri" panose="020F0502020204030204" pitchFamily="34" charset="0"/>
                <a:cs typeface="Times New Roman" panose="02020603050405020304" pitchFamily="18" charset="0"/>
              </a:rPr>
              <a:t>Spitfire (4.5%) / Bishop’s Finger (5.4%) 500ml .…………….	£3.95</a:t>
            </a:r>
          </a:p>
          <a:p>
            <a:pPr defTabSz="179388">
              <a:lnSpc>
                <a:spcPct val="130000"/>
              </a:lnSpc>
              <a:tabLst>
                <a:tab pos="2781300" algn="l"/>
                <a:tab pos="3409950" algn="l"/>
              </a:tabLst>
            </a:pPr>
            <a:r>
              <a:rPr lang="en-GB" sz="900" dirty="0">
                <a:latin typeface="Calibri" panose="020F0502020204030204" pitchFamily="34" charset="0"/>
                <a:cs typeface="Times New Roman" panose="02020603050405020304" pitchFamily="18" charset="0"/>
              </a:rPr>
              <a:t>Guinness (4.1%) 440ml ….…………………………………...……….	£3.75</a:t>
            </a:r>
          </a:p>
          <a:p>
            <a:pPr>
              <a:lnSpc>
                <a:spcPct val="130000"/>
              </a:lnSpc>
              <a:tabLst>
                <a:tab pos="2962275" algn="l"/>
                <a:tab pos="3590925" algn="l"/>
              </a:tabLst>
            </a:pPr>
            <a:r>
              <a:rPr lang="en-GB" sz="900" dirty="0">
                <a:latin typeface="Calibri" panose="020F0502020204030204" pitchFamily="34" charset="0"/>
                <a:cs typeface="Times New Roman" panose="02020603050405020304" pitchFamily="18" charset="0"/>
              </a:rPr>
              <a:t>Zero % Peroni ………………………………………………………………        £3.50</a:t>
            </a:r>
          </a:p>
        </p:txBody>
      </p:sp>
      <p:pic>
        <p:nvPicPr>
          <p:cNvPr id="38" name="Picture 37" descr="Home | Singleton Environment Centre">
            <a:extLst>
              <a:ext uri="{FF2B5EF4-FFF2-40B4-BE49-F238E27FC236}">
                <a16:creationId xmlns:a16="http://schemas.microsoft.com/office/drawing/2014/main" id="{A930AA0A-C462-4FE5-9BCA-CBD5BEA1CD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2047" y="7231864"/>
            <a:ext cx="472953" cy="251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91058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1104</TotalTime>
  <Words>441</Words>
  <Application>Microsoft Office PowerPoint</Application>
  <PresentationFormat>Custom</PresentationFormat>
  <Paragraphs>74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Arial</vt:lpstr>
      <vt:lpstr>Arial Rounded MT Bold</vt:lpstr>
      <vt:lpstr>Calibri</vt:lpstr>
      <vt:lpstr>Calibri Light</vt:lpstr>
      <vt:lpstr>Monotype Corsiva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Mandy</dc:creator>
  <cp:lastModifiedBy>singletonenvironmentcentre@outlook.com</cp:lastModifiedBy>
  <cp:revision>20</cp:revision>
  <cp:lastPrinted>2023-01-25T14:23:48Z</cp:lastPrinted>
  <dcterms:created xsi:type="dcterms:W3CDTF">2022-04-08T06:37:33Z</dcterms:created>
  <dcterms:modified xsi:type="dcterms:W3CDTF">2023-12-06T09:05:32Z</dcterms:modified>
</cp:coreProperties>
</file>